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C Compacta" charset="1" panose="00000000000000000000"/>
      <p:regular r:id="rId10"/>
    </p:embeddedFont>
    <p:embeddedFont>
      <p:font typeface="AC Compacta Italics" charset="1" panose="00000000000000000000"/>
      <p:regular r:id="rId11"/>
    </p:embeddedFont>
    <p:embeddedFont>
      <p:font typeface="TT Mussels" charset="1" panose="02000506030000020004"/>
      <p:regular r:id="rId12"/>
    </p:embeddedFont>
    <p:embeddedFont>
      <p:font typeface="TT Mussels Bold" charset="1" panose="02000803030000020004"/>
      <p:regular r:id="rId13"/>
    </p:embeddedFont>
    <p:embeddedFont>
      <p:font typeface="TT Mussels Italics" charset="1" panose="02000506020000090004"/>
      <p:regular r:id="rId14"/>
    </p:embeddedFont>
    <p:embeddedFont>
      <p:font typeface="TT Mussels Bold Italics" charset="1" panose="02000803020000090004"/>
      <p:regular r:id="rId15"/>
    </p:embeddedFont>
    <p:embeddedFont>
      <p:font typeface="TT Mussels Thin" charset="1" panose="02000506020000020004"/>
      <p:regular r:id="rId16"/>
    </p:embeddedFont>
    <p:embeddedFont>
      <p:font typeface="TT Mussels Thin Italics" charset="1" panose="02000506020000090004"/>
      <p:regular r:id="rId17"/>
    </p:embeddedFont>
    <p:embeddedFont>
      <p:font typeface="TT Mussels Heavy" charset="1" panose="02000503050000020004"/>
      <p:regular r:id="rId18"/>
    </p:embeddedFont>
    <p:embeddedFont>
      <p:font typeface="TT Mussels Heavy Italics" charset="1" panose="0200050302000009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140" t="0" r="-4140" b="0"/>
            </a:stretch>
          </a:blipFill>
        </p:spPr>
      </p:sp>
      <p:sp>
        <p:nvSpPr>
          <p:cNvPr name="Freeform 3" id="3"/>
          <p:cNvSpPr/>
          <p:nvPr/>
        </p:nvSpPr>
        <p:spPr>
          <a:xfrm flipH="false" flipV="false" rot="0">
            <a:off x="16048731" y="18207"/>
            <a:ext cx="2220219" cy="722462"/>
          </a:xfrm>
          <a:custGeom>
            <a:avLst/>
            <a:gdLst/>
            <a:ahLst/>
            <a:cxnLst/>
            <a:rect r="r" b="b" t="t" l="l"/>
            <a:pathLst>
              <a:path h="722462" w="2220219">
                <a:moveTo>
                  <a:pt x="0" y="0"/>
                </a:moveTo>
                <a:lnTo>
                  <a:pt x="2220219" y="0"/>
                </a:lnTo>
                <a:lnTo>
                  <a:pt x="2220219" y="722462"/>
                </a:lnTo>
                <a:lnTo>
                  <a:pt x="0" y="722462"/>
                </a:lnTo>
                <a:lnTo>
                  <a:pt x="0" y="0"/>
                </a:lnTo>
                <a:close/>
              </a:path>
            </a:pathLst>
          </a:custGeom>
          <a:blipFill>
            <a:blip r:embed="rId3"/>
            <a:stretch>
              <a:fillRect l="0" t="0" r="0" b="-61917"/>
            </a:stretch>
          </a:blipFill>
        </p:spPr>
      </p:sp>
      <p:sp>
        <p:nvSpPr>
          <p:cNvPr name="TextBox 4" id="4"/>
          <p:cNvSpPr txBox="true"/>
          <p:nvPr/>
        </p:nvSpPr>
        <p:spPr>
          <a:xfrm rot="0">
            <a:off x="8265802" y="779488"/>
            <a:ext cx="9538058" cy="1885861"/>
          </a:xfrm>
          <a:prstGeom prst="rect">
            <a:avLst/>
          </a:prstGeom>
        </p:spPr>
        <p:txBody>
          <a:bodyPr anchor="t" rtlCol="false" tIns="0" lIns="0" bIns="0" rIns="0">
            <a:spAutoFit/>
          </a:bodyPr>
          <a:lstStyle/>
          <a:p>
            <a:pPr algn="ctr" marL="0" indent="0" lvl="0">
              <a:lnSpc>
                <a:spcPts val="13802"/>
              </a:lnSpc>
            </a:pPr>
            <a:r>
              <a:rPr lang="en-US" sz="15002" spc="-315">
                <a:solidFill>
                  <a:srgbClr val="D40C0C"/>
                </a:solidFill>
                <a:latin typeface="AC Compacta Bold"/>
              </a:rPr>
              <a:t>STEGANOGRAPHIE</a:t>
            </a:r>
          </a:p>
        </p:txBody>
      </p:sp>
      <p:sp>
        <p:nvSpPr>
          <p:cNvPr name="TextBox 5" id="5"/>
          <p:cNvSpPr txBox="true"/>
          <p:nvPr/>
        </p:nvSpPr>
        <p:spPr>
          <a:xfrm rot="0">
            <a:off x="9786778" y="2603337"/>
            <a:ext cx="6496106" cy="2000462"/>
          </a:xfrm>
          <a:prstGeom prst="rect">
            <a:avLst/>
          </a:prstGeom>
        </p:spPr>
        <p:txBody>
          <a:bodyPr anchor="t" rtlCol="false" tIns="0" lIns="0" bIns="0" rIns="0">
            <a:spAutoFit/>
          </a:bodyPr>
          <a:lstStyle/>
          <a:p>
            <a:pPr algn="ctr" marL="0" indent="0" lvl="0">
              <a:lnSpc>
                <a:spcPts val="14666"/>
              </a:lnSpc>
            </a:pPr>
            <a:r>
              <a:rPr lang="en-US" sz="15941" spc="-334">
                <a:solidFill>
                  <a:srgbClr val="D40C0C"/>
                </a:solidFill>
                <a:latin typeface="AC Compacta Bold"/>
              </a:rPr>
              <a:t>INTERFACE</a:t>
            </a:r>
          </a:p>
        </p:txBody>
      </p:sp>
      <p:sp>
        <p:nvSpPr>
          <p:cNvPr name="TextBox 6" id="6"/>
          <p:cNvSpPr txBox="true"/>
          <p:nvPr/>
        </p:nvSpPr>
        <p:spPr>
          <a:xfrm rot="0">
            <a:off x="12778654" y="8009192"/>
            <a:ext cx="4540065" cy="1657350"/>
          </a:xfrm>
          <a:prstGeom prst="rect">
            <a:avLst/>
          </a:prstGeom>
        </p:spPr>
        <p:txBody>
          <a:bodyPr anchor="t" rtlCol="false" tIns="0" lIns="0" bIns="0" rIns="0">
            <a:spAutoFit/>
          </a:bodyPr>
          <a:lstStyle/>
          <a:p>
            <a:pPr algn="ctr">
              <a:lnSpc>
                <a:spcPts val="3240"/>
              </a:lnSpc>
            </a:pPr>
            <a:r>
              <a:rPr lang="en-US" sz="2700" spc="27">
                <a:solidFill>
                  <a:srgbClr val="FFFFFF">
                    <a:alpha val="81961"/>
                  </a:srgbClr>
                </a:solidFill>
                <a:latin typeface="TT Mussels"/>
              </a:rPr>
              <a:t>MOHAMMED ELIAS LAKHMIRI</a:t>
            </a:r>
          </a:p>
          <a:p>
            <a:pPr algn="ctr">
              <a:lnSpc>
                <a:spcPts val="3240"/>
              </a:lnSpc>
            </a:pPr>
          </a:p>
          <a:p>
            <a:pPr algn="ctr">
              <a:lnSpc>
                <a:spcPts val="3240"/>
              </a:lnSpc>
            </a:pPr>
            <a:r>
              <a:rPr lang="en-US" sz="2700" spc="27">
                <a:solidFill>
                  <a:srgbClr val="FFFFFF">
                    <a:alpha val="81961"/>
                  </a:srgbClr>
                </a:solidFill>
                <a:latin typeface="TT Mussels"/>
              </a:rPr>
              <a:t>Dr.Younes Dhassi</a:t>
            </a:r>
          </a:p>
          <a:p>
            <a:pPr algn="ctr" marL="0" indent="0" lvl="0">
              <a:lnSpc>
                <a:spcPts val="3240"/>
              </a:lnSpc>
            </a:pPr>
          </a:p>
        </p:txBody>
      </p:sp>
      <p:sp>
        <p:nvSpPr>
          <p:cNvPr name="TextBox 7" id="7"/>
          <p:cNvSpPr txBox="true"/>
          <p:nvPr/>
        </p:nvSpPr>
        <p:spPr>
          <a:xfrm rot="0">
            <a:off x="11112431" y="8065724"/>
            <a:ext cx="1496030" cy="373380"/>
          </a:xfrm>
          <a:prstGeom prst="rect">
            <a:avLst/>
          </a:prstGeom>
        </p:spPr>
        <p:txBody>
          <a:bodyPr anchor="t" rtlCol="false" tIns="0" lIns="0" bIns="0" rIns="0">
            <a:spAutoFit/>
          </a:bodyPr>
          <a:lstStyle/>
          <a:p>
            <a:pPr algn="ctr" marL="0" indent="0" lvl="0">
              <a:lnSpc>
                <a:spcPts val="2760"/>
              </a:lnSpc>
            </a:pPr>
            <a:r>
              <a:rPr lang="en-US" sz="3000" spc="-63">
                <a:solidFill>
                  <a:srgbClr val="D40C0C"/>
                </a:solidFill>
                <a:latin typeface="AC Compacta Bold"/>
              </a:rPr>
              <a:t>PREPARE PAR</a:t>
            </a:r>
          </a:p>
        </p:txBody>
      </p:sp>
      <p:sp>
        <p:nvSpPr>
          <p:cNvPr name="TextBox 8" id="8"/>
          <p:cNvSpPr txBox="true"/>
          <p:nvPr/>
        </p:nvSpPr>
        <p:spPr>
          <a:xfrm rot="0">
            <a:off x="11229126" y="8923591"/>
            <a:ext cx="1444753" cy="373380"/>
          </a:xfrm>
          <a:prstGeom prst="rect">
            <a:avLst/>
          </a:prstGeom>
        </p:spPr>
        <p:txBody>
          <a:bodyPr anchor="t" rtlCol="false" tIns="0" lIns="0" bIns="0" rIns="0">
            <a:spAutoFit/>
          </a:bodyPr>
          <a:lstStyle/>
          <a:p>
            <a:pPr algn="ctr" marL="0" indent="0" lvl="0">
              <a:lnSpc>
                <a:spcPts val="2760"/>
              </a:lnSpc>
            </a:pPr>
            <a:r>
              <a:rPr lang="en-US" sz="3000" spc="-63">
                <a:solidFill>
                  <a:srgbClr val="D40C0C"/>
                </a:solidFill>
                <a:latin typeface="AC Compacta Bold"/>
              </a:rPr>
              <a:t>Encadre par</a:t>
            </a:r>
          </a:p>
        </p:txBody>
      </p:sp>
      <p:sp>
        <p:nvSpPr>
          <p:cNvPr name="Freeform 9" id="9"/>
          <p:cNvSpPr/>
          <p:nvPr/>
        </p:nvSpPr>
        <p:spPr>
          <a:xfrm flipH="false" flipV="false" rot="0">
            <a:off x="307177" y="349448"/>
            <a:ext cx="2194543" cy="1172946"/>
          </a:xfrm>
          <a:custGeom>
            <a:avLst/>
            <a:gdLst/>
            <a:ahLst/>
            <a:cxnLst/>
            <a:rect r="r" b="b" t="t" l="l"/>
            <a:pathLst>
              <a:path h="1172946" w="2194543">
                <a:moveTo>
                  <a:pt x="0" y="0"/>
                </a:moveTo>
                <a:lnTo>
                  <a:pt x="2194544" y="0"/>
                </a:lnTo>
                <a:lnTo>
                  <a:pt x="2194544" y="1172946"/>
                </a:lnTo>
                <a:lnTo>
                  <a:pt x="0" y="117294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028700" y="2117261"/>
            <a:ext cx="6713188" cy="6783199"/>
          </a:xfrm>
          <a:custGeom>
            <a:avLst/>
            <a:gdLst/>
            <a:ahLst/>
            <a:cxnLst/>
            <a:rect r="r" b="b" t="t" l="l"/>
            <a:pathLst>
              <a:path h="6783199" w="6713188">
                <a:moveTo>
                  <a:pt x="0" y="0"/>
                </a:moveTo>
                <a:lnTo>
                  <a:pt x="6713188" y="0"/>
                </a:lnTo>
                <a:lnTo>
                  <a:pt x="6713188" y="6783199"/>
                </a:lnTo>
                <a:lnTo>
                  <a:pt x="0" y="6783199"/>
                </a:lnTo>
                <a:lnTo>
                  <a:pt x="0" y="0"/>
                </a:lnTo>
                <a:close/>
              </a:path>
            </a:pathLst>
          </a:custGeom>
          <a:blipFill>
            <a:blip r:embed="rId3"/>
            <a:stretch>
              <a:fillRect l="0" t="0" r="-99999" b="0"/>
            </a:stretch>
          </a:blipFill>
        </p:spPr>
      </p:sp>
      <p:sp>
        <p:nvSpPr>
          <p:cNvPr name="Freeform 4" id="4"/>
          <p:cNvSpPr/>
          <p:nvPr/>
        </p:nvSpPr>
        <p:spPr>
          <a:xfrm flipH="false" flipV="false" rot="0">
            <a:off x="10526742" y="2117261"/>
            <a:ext cx="6732558" cy="6783199"/>
          </a:xfrm>
          <a:custGeom>
            <a:avLst/>
            <a:gdLst/>
            <a:ahLst/>
            <a:cxnLst/>
            <a:rect r="r" b="b" t="t" l="l"/>
            <a:pathLst>
              <a:path h="6783199" w="6732558">
                <a:moveTo>
                  <a:pt x="0" y="0"/>
                </a:moveTo>
                <a:lnTo>
                  <a:pt x="6732558" y="0"/>
                </a:lnTo>
                <a:lnTo>
                  <a:pt x="6732558" y="6783199"/>
                </a:lnTo>
                <a:lnTo>
                  <a:pt x="0" y="6783199"/>
                </a:lnTo>
                <a:lnTo>
                  <a:pt x="0" y="0"/>
                </a:lnTo>
                <a:close/>
              </a:path>
            </a:pathLst>
          </a:custGeom>
          <a:blipFill>
            <a:blip r:embed="rId3"/>
            <a:stretch>
              <a:fillRect l="-99424" t="0" r="0" b="0"/>
            </a:stretch>
          </a:blipFill>
        </p:spPr>
      </p:sp>
      <p:sp>
        <p:nvSpPr>
          <p:cNvPr name="TextBox 5" id="5"/>
          <p:cNvSpPr txBox="true"/>
          <p:nvPr/>
        </p:nvSpPr>
        <p:spPr>
          <a:xfrm rot="0">
            <a:off x="6050668" y="604799"/>
            <a:ext cx="6186665"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PVD RESULTATS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TextBox 3" id="3"/>
          <p:cNvSpPr txBox="true"/>
          <p:nvPr/>
        </p:nvSpPr>
        <p:spPr>
          <a:xfrm rot="0">
            <a:off x="174962" y="1942093"/>
            <a:ext cx="8969038" cy="7820025"/>
          </a:xfrm>
          <a:prstGeom prst="rect">
            <a:avLst/>
          </a:prstGeom>
        </p:spPr>
        <p:txBody>
          <a:bodyPr anchor="t" rtlCol="false" tIns="0" lIns="0" bIns="0" rIns="0">
            <a:spAutoFit/>
          </a:bodyPr>
          <a:lstStyle/>
          <a:p>
            <a:pPr>
              <a:lnSpc>
                <a:spcPts val="3599"/>
              </a:lnSpc>
            </a:pPr>
            <a:r>
              <a:rPr lang="en-US" sz="2999" spc="29">
                <a:solidFill>
                  <a:srgbClr val="FFFFFF">
                    <a:alpha val="81961"/>
                  </a:srgbClr>
                </a:solidFill>
                <a:latin typeface="TT Mussels"/>
              </a:rPr>
              <a:t>Présentation</a:t>
            </a:r>
          </a:p>
          <a:p>
            <a:pPr>
              <a:lnSpc>
                <a:spcPts val="3240"/>
              </a:lnSpc>
            </a:pPr>
          </a:p>
          <a:p>
            <a:pPr>
              <a:lnSpc>
                <a:spcPts val="3240"/>
              </a:lnSpc>
            </a:pPr>
            <a:r>
              <a:rPr lang="en-US" sz="2700" spc="27">
                <a:solidFill>
                  <a:srgbClr val="FFFFFF">
                    <a:alpha val="81961"/>
                  </a:srgbClr>
                </a:solidFill>
                <a:latin typeface="TT Mussels"/>
              </a:rPr>
              <a:t>L'algorithme de la Transformée en Cosinus Discret (DCT) se distingue en tant que méthode de stéganographie exploitant les propriétés inhérentes à la DCT pour dissimuler des informations au sein d'une image. Les étapes clés de cet algorithme se déroulent de la manière suivante :</a:t>
            </a:r>
          </a:p>
          <a:p>
            <a:pPr marL="582930" indent="-291465" lvl="1">
              <a:lnSpc>
                <a:spcPts val="3240"/>
              </a:lnSpc>
              <a:buFont typeface="Arial"/>
              <a:buChar char="•"/>
            </a:pPr>
            <a:r>
              <a:rPr lang="en-US" sz="2700" spc="27">
                <a:solidFill>
                  <a:srgbClr val="FFFFFF">
                    <a:alpha val="81961"/>
                  </a:srgbClr>
                </a:solidFill>
                <a:latin typeface="TT Mussels"/>
              </a:rPr>
              <a:t>Transformée en Cosinus Discret (DCT) :</a:t>
            </a:r>
          </a:p>
          <a:p>
            <a:pPr marL="1165860" indent="-388620" lvl="2">
              <a:lnSpc>
                <a:spcPts val="3240"/>
              </a:lnSpc>
              <a:buFont typeface="Arial"/>
              <a:buChar char="⚬"/>
            </a:pPr>
            <a:r>
              <a:rPr lang="en-US" sz="2700" spc="27">
                <a:solidFill>
                  <a:srgbClr val="FFFFFF">
                    <a:alpha val="81961"/>
                  </a:srgbClr>
                </a:solidFill>
                <a:latin typeface="TT Mussels"/>
              </a:rPr>
              <a:t>Applique la DCT pour représenter les composantes fréquentielles de l'image.</a:t>
            </a:r>
          </a:p>
          <a:p>
            <a:pPr marL="582930" indent="-291465" lvl="1">
              <a:lnSpc>
                <a:spcPts val="3240"/>
              </a:lnSpc>
              <a:buFont typeface="Arial"/>
              <a:buChar char="•"/>
            </a:pPr>
            <a:r>
              <a:rPr lang="en-US" sz="2700" spc="27">
                <a:solidFill>
                  <a:srgbClr val="FFFFFF">
                    <a:alpha val="81961"/>
                  </a:srgbClr>
                </a:solidFill>
                <a:latin typeface="TT Mussels"/>
              </a:rPr>
              <a:t>Quantification :</a:t>
            </a:r>
          </a:p>
          <a:p>
            <a:pPr marL="1165860" indent="-388620" lvl="2">
              <a:lnSpc>
                <a:spcPts val="3240"/>
              </a:lnSpc>
              <a:buFont typeface="Arial"/>
              <a:buChar char="⚬"/>
            </a:pPr>
            <a:r>
              <a:rPr lang="en-US" sz="2700" spc="27">
                <a:solidFill>
                  <a:srgbClr val="FFFFFF">
                    <a:alpha val="81961"/>
                  </a:srgbClr>
                </a:solidFill>
                <a:latin typeface="TT Mussels"/>
              </a:rPr>
              <a:t>Réduit la résolution des coefficients DCT pour une représentation plus concise.</a:t>
            </a:r>
          </a:p>
          <a:p>
            <a:pPr marL="582930" indent="-291465" lvl="1">
              <a:lnSpc>
                <a:spcPts val="3240"/>
              </a:lnSpc>
              <a:buFont typeface="Arial"/>
              <a:buChar char="•"/>
            </a:pPr>
            <a:r>
              <a:rPr lang="en-US" sz="2700" spc="27">
                <a:solidFill>
                  <a:srgbClr val="FFFFFF">
                    <a:alpha val="81961"/>
                  </a:srgbClr>
                </a:solidFill>
                <a:latin typeface="TT Mussels"/>
              </a:rPr>
              <a:t>Incorporation du Message Secret :</a:t>
            </a:r>
          </a:p>
          <a:p>
            <a:pPr marL="1165860" indent="-388620" lvl="2">
              <a:lnSpc>
                <a:spcPts val="3240"/>
              </a:lnSpc>
              <a:buFont typeface="Arial"/>
              <a:buChar char="⚬"/>
            </a:pPr>
            <a:r>
              <a:rPr lang="en-US" sz="2700" spc="27">
                <a:solidFill>
                  <a:srgbClr val="FFFFFF">
                    <a:alpha val="81961"/>
                  </a:srgbClr>
                </a:solidFill>
                <a:latin typeface="TT Mussels"/>
              </a:rPr>
              <a:t>Dissimule les informations secrètes au sein des coefficients DCT quantifiés.</a:t>
            </a:r>
          </a:p>
          <a:p>
            <a:pPr marL="582930" indent="-291465" lvl="1">
              <a:lnSpc>
                <a:spcPts val="3240"/>
              </a:lnSpc>
              <a:buFont typeface="Arial"/>
              <a:buChar char="•"/>
            </a:pPr>
            <a:r>
              <a:rPr lang="en-US" sz="2700" spc="27">
                <a:solidFill>
                  <a:srgbClr val="FFFFFF">
                    <a:alpha val="81961"/>
                  </a:srgbClr>
                </a:solidFill>
                <a:latin typeface="TT Mussels"/>
              </a:rPr>
              <a:t>Inverse DCT :</a:t>
            </a:r>
          </a:p>
          <a:p>
            <a:pPr algn="l" marL="1165860" indent="-388620" lvl="2">
              <a:lnSpc>
                <a:spcPts val="3240"/>
              </a:lnSpc>
              <a:spcBef>
                <a:spcPct val="0"/>
              </a:spcBef>
              <a:buFont typeface="Arial"/>
              <a:buChar char="⚬"/>
            </a:pPr>
            <a:r>
              <a:rPr lang="en-US" sz="2700" spc="27">
                <a:solidFill>
                  <a:srgbClr val="FFFFFF">
                    <a:alpha val="81961"/>
                  </a:srgbClr>
                </a:solidFill>
                <a:latin typeface="TT Mussels"/>
              </a:rPr>
              <a:t>Revient à l'espace des pixels en utilisant l'inverse de la DCT pour obtenir l'image modifiée.</a:t>
            </a:r>
          </a:p>
        </p:txBody>
      </p:sp>
      <p:sp>
        <p:nvSpPr>
          <p:cNvPr name="TextBox 4" id="4"/>
          <p:cNvSpPr txBox="true"/>
          <p:nvPr/>
        </p:nvSpPr>
        <p:spPr>
          <a:xfrm rot="0">
            <a:off x="1028700" y="429632"/>
            <a:ext cx="6477808"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DCT ALGORITHM</a:t>
            </a:r>
          </a:p>
        </p:txBody>
      </p:sp>
      <p:sp>
        <p:nvSpPr>
          <p:cNvPr name="TextBox 5" id="5"/>
          <p:cNvSpPr txBox="true"/>
          <p:nvPr/>
        </p:nvSpPr>
        <p:spPr>
          <a:xfrm rot="0">
            <a:off x="9691409" y="524768"/>
            <a:ext cx="8435016" cy="9227938"/>
          </a:xfrm>
          <a:prstGeom prst="rect">
            <a:avLst/>
          </a:prstGeom>
        </p:spPr>
        <p:txBody>
          <a:bodyPr anchor="t" rtlCol="false" tIns="0" lIns="0" bIns="0" rIns="0">
            <a:spAutoFit/>
          </a:bodyPr>
          <a:lstStyle/>
          <a:p>
            <a:pPr>
              <a:lnSpc>
                <a:spcPts val="3360"/>
              </a:lnSpc>
            </a:pPr>
            <a:r>
              <a:rPr lang="en-US" sz="2800" spc="28">
                <a:solidFill>
                  <a:srgbClr val="FFFFFF">
                    <a:alpha val="81961"/>
                  </a:srgbClr>
                </a:solidFill>
                <a:latin typeface="TT Mussels"/>
              </a:rPr>
              <a:t>L'</a:t>
            </a:r>
            <a:r>
              <a:rPr lang="en-US" sz="2800" spc="28">
                <a:solidFill>
                  <a:srgbClr val="FFFFFF">
                    <a:alpha val="81961"/>
                  </a:srgbClr>
                </a:solidFill>
                <a:latin typeface="TT Mussels"/>
              </a:rPr>
              <a:t>alg</a:t>
            </a:r>
            <a:r>
              <a:rPr lang="en-US" sz="2800" spc="28">
                <a:solidFill>
                  <a:srgbClr val="FFFFFF">
                    <a:alpha val="81961"/>
                  </a:srgbClr>
                </a:solidFill>
                <a:latin typeface="TT Mussels"/>
              </a:rPr>
              <a:t>or</a:t>
            </a:r>
            <a:r>
              <a:rPr lang="en-US" sz="2800" spc="28">
                <a:solidFill>
                  <a:srgbClr val="FFFFFF">
                    <a:alpha val="81961"/>
                  </a:srgbClr>
                </a:solidFill>
                <a:latin typeface="TT Mussels"/>
              </a:rPr>
              <a:t>ith</a:t>
            </a:r>
            <a:r>
              <a:rPr lang="en-US" sz="2800" spc="28">
                <a:solidFill>
                  <a:srgbClr val="FFFFFF">
                    <a:alpha val="81961"/>
                  </a:srgbClr>
                </a:solidFill>
                <a:latin typeface="TT Mussels"/>
              </a:rPr>
              <a:t>me</a:t>
            </a:r>
            <a:r>
              <a:rPr lang="en-US" sz="2800" spc="28">
                <a:solidFill>
                  <a:srgbClr val="FFFFFF">
                    <a:alpha val="81961"/>
                  </a:srgbClr>
                </a:solidFill>
                <a:latin typeface="TT Mussels"/>
              </a:rPr>
              <a:t> de la Transformée en Cosinus Discret (DCT) pour la stéganographie suit les étapes suivantes :</a:t>
            </a:r>
          </a:p>
          <a:p>
            <a:pPr marL="604521" indent="-302261" lvl="1">
              <a:lnSpc>
                <a:spcPts val="3360"/>
              </a:lnSpc>
              <a:buFont typeface="Arial"/>
              <a:buChar char="•"/>
            </a:pPr>
            <a:r>
              <a:rPr lang="en-US" sz="2800" spc="28">
                <a:solidFill>
                  <a:srgbClr val="FFFFFF">
                    <a:alpha val="81961"/>
                  </a:srgbClr>
                </a:solidFill>
                <a:latin typeface="TT Mussels"/>
              </a:rPr>
              <a:t>Bloc DCT :</a:t>
            </a:r>
          </a:p>
          <a:p>
            <a:pPr marL="1209042" indent="-403014" lvl="2">
              <a:lnSpc>
                <a:spcPts val="3360"/>
              </a:lnSpc>
              <a:buFont typeface="Arial"/>
              <a:buChar char="⚬"/>
            </a:pPr>
            <a:r>
              <a:rPr lang="en-US" sz="2800" spc="28">
                <a:solidFill>
                  <a:srgbClr val="FFFFFF">
                    <a:alpha val="81961"/>
                  </a:srgbClr>
                </a:solidFill>
                <a:latin typeface="TT Mussels"/>
              </a:rPr>
              <a:t>L'image originale est segmentée en blocs non chevauchants, typiquement de dimensions 8x8 pixels.</a:t>
            </a:r>
          </a:p>
          <a:p>
            <a:pPr marL="1209042" indent="-403014" lvl="2">
              <a:lnSpc>
                <a:spcPts val="3360"/>
              </a:lnSpc>
              <a:buFont typeface="Arial"/>
              <a:buChar char="⚬"/>
            </a:pPr>
            <a:r>
              <a:rPr lang="en-US" sz="2800" spc="28">
                <a:solidFill>
                  <a:srgbClr val="FFFFFF">
                    <a:alpha val="81961"/>
                  </a:srgbClr>
                </a:solidFill>
                <a:latin typeface="TT Mussels"/>
              </a:rPr>
              <a:t>La DCT</a:t>
            </a:r>
            <a:r>
              <a:rPr lang="en-US" sz="2800" spc="28">
                <a:solidFill>
                  <a:srgbClr val="FFFFFF">
                    <a:alpha val="81961"/>
                  </a:srgbClr>
                </a:solidFill>
                <a:latin typeface="TT Mussels"/>
              </a:rPr>
              <a:t> est appliquée à chaque bloc, transformant les informations spatiales en coefficients de fréquence.</a:t>
            </a:r>
          </a:p>
          <a:p>
            <a:pPr marL="604521" indent="-302261" lvl="1">
              <a:lnSpc>
                <a:spcPts val="3360"/>
              </a:lnSpc>
              <a:buFont typeface="Arial"/>
              <a:buChar char="•"/>
            </a:pPr>
            <a:r>
              <a:rPr lang="en-US" sz="2800" spc="28">
                <a:solidFill>
                  <a:srgbClr val="FFFFFF">
                    <a:alpha val="81961"/>
                  </a:srgbClr>
                </a:solidFill>
                <a:latin typeface="TT Mussels"/>
              </a:rPr>
              <a:t>Ma</a:t>
            </a:r>
            <a:r>
              <a:rPr lang="en-US" sz="2800" spc="28">
                <a:solidFill>
                  <a:srgbClr val="FFFFFF">
                    <a:alpha val="81961"/>
                  </a:srgbClr>
                </a:solidFill>
                <a:latin typeface="TT Mussels"/>
              </a:rPr>
              <a:t>squage de Pixels :</a:t>
            </a:r>
          </a:p>
          <a:p>
            <a:pPr marL="1209042" indent="-403014" lvl="2">
              <a:lnSpc>
                <a:spcPts val="3360"/>
              </a:lnSpc>
              <a:buFont typeface="Arial"/>
              <a:buChar char="⚬"/>
            </a:pPr>
            <a:r>
              <a:rPr lang="en-US" sz="2800" spc="28">
                <a:solidFill>
                  <a:srgbClr val="FFFFFF">
                    <a:alpha val="81961"/>
                  </a:srgbClr>
                </a:solidFill>
                <a:latin typeface="TT Mussels"/>
              </a:rPr>
              <a:t>Certains pixels du bloc DCT sont dissimulés pour intégrer l'information secrète. La quantité de pixels cachés dépend du type de secret (texte ou image).</a:t>
            </a:r>
          </a:p>
          <a:p>
            <a:pPr marL="604521" indent="-302261" lvl="1">
              <a:lnSpc>
                <a:spcPts val="3360"/>
              </a:lnSpc>
              <a:buFont typeface="Arial"/>
              <a:buChar char="•"/>
            </a:pPr>
            <a:r>
              <a:rPr lang="en-US" sz="2800" spc="28">
                <a:solidFill>
                  <a:srgbClr val="FFFFFF">
                    <a:alpha val="81961"/>
                  </a:srgbClr>
                </a:solidFill>
                <a:latin typeface="TT Mussels"/>
              </a:rPr>
              <a:t>B</a:t>
            </a:r>
            <a:r>
              <a:rPr lang="en-US" sz="2800" spc="28">
                <a:solidFill>
                  <a:srgbClr val="FFFFFF">
                    <a:alpha val="81961"/>
                  </a:srgbClr>
                </a:solidFill>
                <a:latin typeface="TT Mussels"/>
              </a:rPr>
              <a:t>loc IDCT :</a:t>
            </a:r>
          </a:p>
          <a:p>
            <a:pPr marL="1209042" indent="-403014" lvl="2">
              <a:lnSpc>
                <a:spcPts val="3360"/>
              </a:lnSpc>
              <a:buFont typeface="Arial"/>
              <a:buChar char="⚬"/>
            </a:pPr>
            <a:r>
              <a:rPr lang="en-US" sz="2800" spc="28">
                <a:solidFill>
                  <a:srgbClr val="FFFFFF">
                    <a:alpha val="81961"/>
                  </a:srgbClr>
                </a:solidFill>
                <a:latin typeface="TT Mussels"/>
              </a:rPr>
              <a:t>Les blocs DCT modifiés sont soumis à une transformation de DCT inverse (IDCT), récupérant ainsi une version altérée de l'image.</a:t>
            </a:r>
          </a:p>
          <a:p>
            <a:pPr algn="l">
              <a:lnSpc>
                <a:spcPts val="3360"/>
              </a:lnSpc>
              <a:spcBef>
                <a:spcPct val="0"/>
              </a:spcBef>
            </a:pPr>
            <a:r>
              <a:rPr lang="en-US" sz="2800" spc="28">
                <a:solidFill>
                  <a:srgbClr val="FFFFFF">
                    <a:alpha val="81961"/>
                  </a:srgbClr>
                </a:solidFill>
                <a:latin typeface="TT Mussels"/>
              </a:rPr>
              <a:t>Ces étapes caractérisent le processus d'utilisation de la DCT dans la stéganographie, permettant une intégration sécurisée d'informations secrètes au sein des coefficients de fréquence des blocs d'une imag</a:t>
            </a:r>
            <a:r>
              <a:rPr lang="en-US" sz="2800" spc="28">
                <a:solidFill>
                  <a:srgbClr val="FFFFFF">
                    <a:alpha val="81961"/>
                  </a:srgbClr>
                </a:solidFill>
                <a:latin typeface="TT Mussels"/>
              </a:rPr>
              <a:t>e</a:t>
            </a:r>
            <a:r>
              <a:rPr lang="en-US" sz="2800" spc="28">
                <a:solidFill>
                  <a:srgbClr val="FFFFFF">
                    <a:alpha val="81961"/>
                  </a:srgbClr>
                </a:solidFill>
                <a:latin typeface="TT Mussels"/>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9178623" y="738973"/>
            <a:ext cx="9165710" cy="1495371"/>
          </a:xfrm>
          <a:custGeom>
            <a:avLst/>
            <a:gdLst/>
            <a:ahLst/>
            <a:cxnLst/>
            <a:rect r="r" b="b" t="t" l="l"/>
            <a:pathLst>
              <a:path h="1495371" w="9165710">
                <a:moveTo>
                  <a:pt x="0" y="0"/>
                </a:moveTo>
                <a:lnTo>
                  <a:pt x="9165710" y="0"/>
                </a:lnTo>
                <a:lnTo>
                  <a:pt x="9165710" y="1495371"/>
                </a:lnTo>
                <a:lnTo>
                  <a:pt x="0" y="1495371"/>
                </a:lnTo>
                <a:lnTo>
                  <a:pt x="0" y="0"/>
                </a:lnTo>
                <a:close/>
              </a:path>
            </a:pathLst>
          </a:custGeom>
          <a:blipFill>
            <a:blip r:embed="rId3"/>
            <a:stretch>
              <a:fillRect l="-377" t="0" r="0" b="0"/>
            </a:stretch>
          </a:blipFill>
        </p:spPr>
      </p:sp>
      <p:sp>
        <p:nvSpPr>
          <p:cNvPr name="Freeform 4" id="4"/>
          <p:cNvSpPr/>
          <p:nvPr/>
        </p:nvSpPr>
        <p:spPr>
          <a:xfrm flipH="false" flipV="false" rot="0">
            <a:off x="9335628" y="3529595"/>
            <a:ext cx="8851700" cy="2172739"/>
          </a:xfrm>
          <a:custGeom>
            <a:avLst/>
            <a:gdLst/>
            <a:ahLst/>
            <a:cxnLst/>
            <a:rect r="r" b="b" t="t" l="l"/>
            <a:pathLst>
              <a:path h="2172739" w="8851700">
                <a:moveTo>
                  <a:pt x="0" y="0"/>
                </a:moveTo>
                <a:lnTo>
                  <a:pt x="8851700" y="0"/>
                </a:lnTo>
                <a:lnTo>
                  <a:pt x="8851700" y="2172739"/>
                </a:lnTo>
                <a:lnTo>
                  <a:pt x="0" y="2172739"/>
                </a:lnTo>
                <a:lnTo>
                  <a:pt x="0" y="0"/>
                </a:lnTo>
                <a:close/>
              </a:path>
            </a:pathLst>
          </a:custGeom>
          <a:blipFill>
            <a:blip r:embed="rId4"/>
            <a:stretch>
              <a:fillRect l="-368" t="0" r="0" b="0"/>
            </a:stretch>
          </a:blipFill>
        </p:spPr>
      </p:sp>
      <p:sp>
        <p:nvSpPr>
          <p:cNvPr name="Freeform 5" id="5"/>
          <p:cNvSpPr/>
          <p:nvPr/>
        </p:nvSpPr>
        <p:spPr>
          <a:xfrm flipH="false" flipV="false" rot="0">
            <a:off x="9451717" y="6863721"/>
            <a:ext cx="8619522" cy="1817790"/>
          </a:xfrm>
          <a:custGeom>
            <a:avLst/>
            <a:gdLst/>
            <a:ahLst/>
            <a:cxnLst/>
            <a:rect r="r" b="b" t="t" l="l"/>
            <a:pathLst>
              <a:path h="1817790" w="8619522">
                <a:moveTo>
                  <a:pt x="0" y="0"/>
                </a:moveTo>
                <a:lnTo>
                  <a:pt x="8619522" y="0"/>
                </a:lnTo>
                <a:lnTo>
                  <a:pt x="8619522" y="1817791"/>
                </a:lnTo>
                <a:lnTo>
                  <a:pt x="0" y="1817791"/>
                </a:lnTo>
                <a:lnTo>
                  <a:pt x="0" y="0"/>
                </a:lnTo>
                <a:close/>
              </a:path>
            </a:pathLst>
          </a:custGeom>
          <a:blipFill>
            <a:blip r:embed="rId5"/>
            <a:stretch>
              <a:fillRect l="0" t="0" r="0" b="0"/>
            </a:stretch>
          </a:blipFill>
        </p:spPr>
      </p:sp>
      <p:sp>
        <p:nvSpPr>
          <p:cNvPr name="TextBox 6" id="6"/>
          <p:cNvSpPr txBox="true"/>
          <p:nvPr/>
        </p:nvSpPr>
        <p:spPr>
          <a:xfrm rot="0">
            <a:off x="0" y="1477133"/>
            <a:ext cx="9507742" cy="4095398"/>
          </a:xfrm>
          <a:prstGeom prst="rect">
            <a:avLst/>
          </a:prstGeom>
        </p:spPr>
        <p:txBody>
          <a:bodyPr anchor="t" rtlCol="false" tIns="0" lIns="0" bIns="0" rIns="0">
            <a:spAutoFit/>
          </a:bodyPr>
          <a:lstStyle/>
          <a:p>
            <a:pPr marL="453385" indent="-226693" lvl="1">
              <a:lnSpc>
                <a:spcPts val="2519"/>
              </a:lnSpc>
              <a:buFont typeface="Arial"/>
              <a:buChar char="•"/>
            </a:pPr>
            <a:r>
              <a:rPr lang="en-US" sz="2099" spc="20">
                <a:solidFill>
                  <a:srgbClr val="FFFFFF">
                    <a:alpha val="81961"/>
                  </a:srgbClr>
                </a:solidFill>
                <a:latin typeface="TT Mussels Bold"/>
              </a:rPr>
              <a:t>apply_dct_blocks :   </a:t>
            </a:r>
            <a:r>
              <a:rPr lang="en-US" sz="2099" spc="20">
                <a:solidFill>
                  <a:srgbClr val="FFFFFF">
                    <a:alpha val="81961"/>
                  </a:srgbClr>
                </a:solidFill>
                <a:latin typeface="TT Mussels"/>
              </a:rPr>
              <a:t>                                                                                                                               Divise l'image en blocs non chevauchants et applique la DCT à chaque bloc. Renvoie les blocs DCT résultants.</a:t>
            </a:r>
          </a:p>
          <a:p>
            <a:pPr>
              <a:lnSpc>
                <a:spcPts val="2519"/>
              </a:lnSpc>
            </a:pPr>
          </a:p>
          <a:p>
            <a:pPr marL="453385" indent="-226693" lvl="1">
              <a:lnSpc>
                <a:spcPts val="2519"/>
              </a:lnSpc>
              <a:buFont typeface="Arial"/>
              <a:buChar char="•"/>
            </a:pPr>
            <a:r>
              <a:rPr lang="en-US" sz="2099" spc="20">
                <a:solidFill>
                  <a:srgbClr val="FFFFFF">
                    <a:alpha val="81961"/>
                  </a:srgbClr>
                </a:solidFill>
                <a:latin typeface="TT Mussels Bold"/>
              </a:rPr>
              <a:t>hide_pixels_dct : </a:t>
            </a:r>
            <a:r>
              <a:rPr lang="en-US" sz="2099" spc="20">
                <a:solidFill>
                  <a:srgbClr val="FFFFFF">
                    <a:alpha val="81961"/>
                  </a:srgbClr>
                </a:solidFill>
                <a:latin typeface="TT Mussels"/>
              </a:rPr>
              <a:t>                                                                                                                    Masque un certain nombre de pixels dans un bloc DCT pour intégrer des informations secrètes.                                                                                                          Renvoie le bloc DCT modifié.</a:t>
            </a:r>
          </a:p>
          <a:p>
            <a:pPr marL="453385" indent="-226693" lvl="1">
              <a:lnSpc>
                <a:spcPts val="2519"/>
              </a:lnSpc>
              <a:buFont typeface="Arial"/>
              <a:buChar char="•"/>
            </a:pPr>
            <a:r>
              <a:rPr lang="en-US" sz="2099" spc="20">
                <a:solidFill>
                  <a:srgbClr val="FFFFFF">
                    <a:alpha val="81961"/>
                  </a:srgbClr>
                </a:solidFill>
                <a:latin typeface="TT Mussels Bold"/>
              </a:rPr>
              <a:t>apply_idct_blocks</a:t>
            </a:r>
            <a:r>
              <a:rPr lang="en-US" sz="2099" spc="20">
                <a:solidFill>
                  <a:srgbClr val="FFFFFF">
                    <a:alpha val="81961"/>
                  </a:srgbClr>
                </a:solidFill>
                <a:latin typeface="TT Mussels"/>
              </a:rPr>
              <a:t> :                                                                                                               Applique la DCT inverse (IDCT) à chaque bloc DCT pour récupérer l'image modifiée.                                                                                                                                   Renvoie les blocs IDCT résultants.</a:t>
            </a:r>
          </a:p>
          <a:p>
            <a:pPr algn="l" marL="453385" indent="-226693" lvl="1">
              <a:lnSpc>
                <a:spcPts val="2519"/>
              </a:lnSpc>
              <a:spcBef>
                <a:spcPct val="0"/>
              </a:spcBef>
              <a:buFont typeface="Arial"/>
              <a:buChar char="•"/>
            </a:pPr>
            <a:r>
              <a:rPr lang="en-US" sz="2099" spc="20">
                <a:solidFill>
                  <a:srgbClr val="FFFFFF">
                    <a:alpha val="81961"/>
                  </a:srgbClr>
                </a:solidFill>
                <a:latin typeface="TT Mussels Bold"/>
              </a:rPr>
              <a:t>embed : </a:t>
            </a:r>
          </a:p>
        </p:txBody>
      </p:sp>
      <p:sp>
        <p:nvSpPr>
          <p:cNvPr name="TextBox 7" id="7"/>
          <p:cNvSpPr txBox="true"/>
          <p:nvPr/>
        </p:nvSpPr>
        <p:spPr>
          <a:xfrm rot="0">
            <a:off x="834604" y="98260"/>
            <a:ext cx="3840149"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DCT.PY</a:t>
            </a:r>
          </a:p>
        </p:txBody>
      </p:sp>
      <p:sp>
        <p:nvSpPr>
          <p:cNvPr name="TextBox 8" id="8"/>
          <p:cNvSpPr txBox="true"/>
          <p:nvPr/>
        </p:nvSpPr>
        <p:spPr>
          <a:xfrm rot="0">
            <a:off x="465290" y="5563006"/>
            <a:ext cx="9507742" cy="2209610"/>
          </a:xfrm>
          <a:prstGeom prst="rect">
            <a:avLst/>
          </a:prstGeom>
        </p:spPr>
        <p:txBody>
          <a:bodyPr anchor="t" rtlCol="false" tIns="0" lIns="0" bIns="0" rIns="0">
            <a:spAutoFit/>
          </a:bodyPr>
          <a:lstStyle/>
          <a:p>
            <a:pPr>
              <a:lnSpc>
                <a:spcPts val="2519"/>
              </a:lnSpc>
            </a:pPr>
            <a:r>
              <a:rPr lang="en-US" sz="2099" spc="20">
                <a:solidFill>
                  <a:srgbClr val="FFFFFF">
                    <a:alpha val="81961"/>
                  </a:srgbClr>
                </a:solidFill>
                <a:latin typeface="TT Mussels"/>
              </a:rPr>
              <a:t>Charge l'image originale depuis un chemin spécifié.</a:t>
            </a:r>
          </a:p>
          <a:p>
            <a:pPr>
              <a:lnSpc>
                <a:spcPts val="2519"/>
              </a:lnSpc>
            </a:pPr>
            <a:r>
              <a:rPr lang="en-US" sz="2099" spc="20">
                <a:solidFill>
                  <a:srgbClr val="FFFFFF">
                    <a:alpha val="81961"/>
                  </a:srgbClr>
                </a:solidFill>
                <a:latin typeface="TT Mussels"/>
              </a:rPr>
              <a:t>Détermine si le secret est une image ou un texte.</a:t>
            </a:r>
          </a:p>
          <a:p>
            <a:pPr>
              <a:lnSpc>
                <a:spcPts val="2519"/>
              </a:lnSpc>
            </a:pPr>
            <a:r>
              <a:rPr lang="en-US" sz="2099" spc="20">
                <a:solidFill>
                  <a:srgbClr val="FFFFFF">
                    <a:alpha val="81961"/>
                  </a:srgbClr>
                </a:solidFill>
                <a:latin typeface="TT Mussels"/>
              </a:rPr>
              <a:t>Pour une image, redimensionne et compte les pixels à masquer.</a:t>
            </a:r>
          </a:p>
          <a:p>
            <a:pPr>
              <a:lnSpc>
                <a:spcPts val="2519"/>
              </a:lnSpc>
            </a:pPr>
            <a:r>
              <a:rPr lang="en-US" sz="2099" spc="20">
                <a:solidFill>
                  <a:srgbClr val="FFFFFF">
                    <a:alpha val="81961"/>
                  </a:srgbClr>
                </a:solidFill>
                <a:latin typeface="TT Mussels"/>
              </a:rPr>
              <a:t>Pour un texte, le convertit en binaire et compte les bits à masquer.</a:t>
            </a:r>
          </a:p>
          <a:p>
            <a:pPr>
              <a:lnSpc>
                <a:spcPts val="2519"/>
              </a:lnSpc>
            </a:pPr>
            <a:r>
              <a:rPr lang="en-US" sz="2099" spc="20">
                <a:solidFill>
                  <a:srgbClr val="FFFFFF">
                    <a:alpha val="81961"/>
                  </a:srgbClr>
                </a:solidFill>
                <a:latin typeface="TT Mussels"/>
              </a:rPr>
              <a:t>Applique la DCT sur chaque bloc de l'image originale.</a:t>
            </a:r>
          </a:p>
          <a:p>
            <a:pPr>
              <a:lnSpc>
                <a:spcPts val="2519"/>
              </a:lnSpc>
            </a:pPr>
            <a:r>
              <a:rPr lang="en-US" sz="2099" spc="20">
                <a:solidFill>
                  <a:srgbClr val="FFFFFF">
                    <a:alpha val="81961"/>
                  </a:srgbClr>
                </a:solidFill>
                <a:latin typeface="TT Mussels"/>
              </a:rPr>
              <a:t>Masque les pixels dans le domaine DCT pour intégrer les informations secrètes.</a:t>
            </a:r>
          </a:p>
          <a:p>
            <a:pPr algn="l">
              <a:lnSpc>
                <a:spcPts val="2519"/>
              </a:lnSpc>
              <a:spcBef>
                <a:spcPct val="0"/>
              </a:spcBef>
            </a:pPr>
            <a:r>
              <a:rPr lang="en-US" sz="2099" spc="20">
                <a:solidFill>
                  <a:srgbClr val="FFFFFF">
                    <a:alpha val="81961"/>
                  </a:srgbClr>
                </a:solidFill>
                <a:latin typeface="TT Mussels"/>
              </a:rPr>
              <a:t>Applique l'IDCT pour obtenir l'image stéganographique.</a:t>
            </a:r>
          </a:p>
        </p:txBody>
      </p:sp>
      <p:sp>
        <p:nvSpPr>
          <p:cNvPr name="TextBox 9" id="9"/>
          <p:cNvSpPr txBox="true"/>
          <p:nvPr/>
        </p:nvSpPr>
        <p:spPr>
          <a:xfrm rot="0">
            <a:off x="-9525" y="7791667"/>
            <a:ext cx="9042451" cy="1895313"/>
          </a:xfrm>
          <a:prstGeom prst="rect">
            <a:avLst/>
          </a:prstGeom>
        </p:spPr>
        <p:txBody>
          <a:bodyPr anchor="t" rtlCol="false" tIns="0" lIns="0" bIns="0" rIns="0">
            <a:spAutoFit/>
          </a:bodyPr>
          <a:lstStyle/>
          <a:p>
            <a:pPr algn="l" marL="453385" indent="-226693" lvl="1">
              <a:lnSpc>
                <a:spcPts val="2519"/>
              </a:lnSpc>
              <a:spcBef>
                <a:spcPct val="0"/>
              </a:spcBef>
              <a:buFont typeface="Arial"/>
              <a:buChar char="•"/>
            </a:pPr>
            <a:r>
              <a:rPr lang="en-US" sz="2099" spc="20">
                <a:solidFill>
                  <a:srgbClr val="FFFFFF">
                    <a:alpha val="81961"/>
                  </a:srgbClr>
                </a:solidFill>
                <a:latin typeface="TT Mussels Bold"/>
              </a:rPr>
              <a:t>Utilisation de la fonction embed :  </a:t>
            </a:r>
            <a:r>
              <a:rPr lang="en-US" sz="2099" spc="20">
                <a:solidFill>
                  <a:srgbClr val="FFFFFF">
                    <a:alpha val="81961"/>
                  </a:srgbClr>
                </a:solidFill>
                <a:latin typeface="TT Mussels"/>
              </a:rPr>
              <a:t>                                                                                      In</a:t>
            </a:r>
            <a:r>
              <a:rPr lang="en-US" sz="2099" spc="20">
                <a:solidFill>
                  <a:srgbClr val="FFFFFF">
                    <a:alpha val="81961"/>
                  </a:srgbClr>
                </a:solidFill>
                <a:latin typeface="TT Mussels"/>
              </a:rPr>
              <a:t>tègre un message secret ("Try to find me") dans une image ('lena.png') pour créer une image stéganographique (stego_text_image).                                        </a:t>
            </a:r>
            <a:r>
              <a:rPr lang="en-US" sz="2099" spc="20">
                <a:solidFill>
                  <a:srgbClr val="FFFFFF">
                    <a:alpha val="81961"/>
                  </a:srgbClr>
                </a:solidFill>
                <a:latin typeface="TT Mussels"/>
              </a:rPr>
              <a:t>I</a:t>
            </a:r>
            <a:r>
              <a:rPr lang="en-US" sz="2099" spc="20">
                <a:solidFill>
                  <a:srgbClr val="FFFFFF">
                    <a:alpha val="81961"/>
                  </a:srgbClr>
                </a:solidFill>
                <a:latin typeface="TT Mussels"/>
              </a:rPr>
              <a:t>ntègre une image secrète ('baboon.png') dans la même image originale pour créer une seconde image stéganographique (stego_image_image).</a:t>
            </a:r>
          </a:p>
          <a:p>
            <a:pPr algn="l">
              <a:lnSpc>
                <a:spcPts val="251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028700" y="2942334"/>
            <a:ext cx="6414902" cy="6315966"/>
          </a:xfrm>
          <a:custGeom>
            <a:avLst/>
            <a:gdLst/>
            <a:ahLst/>
            <a:cxnLst/>
            <a:rect r="r" b="b" t="t" l="l"/>
            <a:pathLst>
              <a:path h="6315966" w="6414902">
                <a:moveTo>
                  <a:pt x="0" y="0"/>
                </a:moveTo>
                <a:lnTo>
                  <a:pt x="6414902" y="0"/>
                </a:lnTo>
                <a:lnTo>
                  <a:pt x="6414902" y="6315966"/>
                </a:lnTo>
                <a:lnTo>
                  <a:pt x="0" y="6315966"/>
                </a:lnTo>
                <a:lnTo>
                  <a:pt x="0" y="0"/>
                </a:lnTo>
                <a:close/>
              </a:path>
            </a:pathLst>
          </a:custGeom>
          <a:blipFill>
            <a:blip r:embed="rId3"/>
            <a:stretch>
              <a:fillRect l="0" t="0" r="-97151" b="0"/>
            </a:stretch>
          </a:blipFill>
        </p:spPr>
      </p:sp>
      <p:sp>
        <p:nvSpPr>
          <p:cNvPr name="Freeform 4" id="4"/>
          <p:cNvSpPr/>
          <p:nvPr/>
        </p:nvSpPr>
        <p:spPr>
          <a:xfrm flipH="false" flipV="false" rot="0">
            <a:off x="10936727" y="2942334"/>
            <a:ext cx="6322573" cy="6315966"/>
          </a:xfrm>
          <a:custGeom>
            <a:avLst/>
            <a:gdLst/>
            <a:ahLst/>
            <a:cxnLst/>
            <a:rect r="r" b="b" t="t" l="l"/>
            <a:pathLst>
              <a:path h="6315966" w="6322573">
                <a:moveTo>
                  <a:pt x="0" y="0"/>
                </a:moveTo>
                <a:lnTo>
                  <a:pt x="6322573" y="0"/>
                </a:lnTo>
                <a:lnTo>
                  <a:pt x="6322573" y="6315966"/>
                </a:lnTo>
                <a:lnTo>
                  <a:pt x="0" y="6315966"/>
                </a:lnTo>
                <a:lnTo>
                  <a:pt x="0" y="0"/>
                </a:lnTo>
                <a:close/>
              </a:path>
            </a:pathLst>
          </a:custGeom>
          <a:blipFill>
            <a:blip r:embed="rId3"/>
            <a:stretch>
              <a:fillRect l="-100030" t="0" r="0" b="0"/>
            </a:stretch>
          </a:blipFill>
        </p:spPr>
      </p:sp>
      <p:sp>
        <p:nvSpPr>
          <p:cNvPr name="TextBox 5" id="5"/>
          <p:cNvSpPr txBox="true"/>
          <p:nvPr/>
        </p:nvSpPr>
        <p:spPr>
          <a:xfrm rot="0">
            <a:off x="6050668" y="604799"/>
            <a:ext cx="6186665"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DCT RESULTATS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TextBox 3" id="3"/>
          <p:cNvSpPr txBox="true"/>
          <p:nvPr/>
        </p:nvSpPr>
        <p:spPr>
          <a:xfrm rot="0">
            <a:off x="174962" y="1932677"/>
            <a:ext cx="8969038" cy="8210550"/>
          </a:xfrm>
          <a:prstGeom prst="rect">
            <a:avLst/>
          </a:prstGeom>
        </p:spPr>
        <p:txBody>
          <a:bodyPr anchor="t" rtlCol="false" tIns="0" lIns="0" bIns="0" rIns="0">
            <a:spAutoFit/>
          </a:bodyPr>
          <a:lstStyle/>
          <a:p>
            <a:pPr>
              <a:lnSpc>
                <a:spcPts val="3120"/>
              </a:lnSpc>
            </a:pPr>
            <a:r>
              <a:rPr lang="en-US" sz="2600" spc="26">
                <a:solidFill>
                  <a:srgbClr val="FFFFFF">
                    <a:alpha val="81961"/>
                  </a:srgbClr>
                </a:solidFill>
                <a:latin typeface="TT Mussels"/>
              </a:rPr>
              <a:t>Présentation</a:t>
            </a:r>
          </a:p>
          <a:p>
            <a:pPr>
              <a:lnSpc>
                <a:spcPts val="3120"/>
              </a:lnSpc>
            </a:pPr>
          </a:p>
          <a:p>
            <a:pPr>
              <a:lnSpc>
                <a:spcPts val="3120"/>
              </a:lnSpc>
            </a:pPr>
            <a:r>
              <a:rPr lang="en-US" sz="2600" spc="26">
                <a:solidFill>
                  <a:srgbClr val="FFFFFF">
                    <a:alpha val="81961"/>
                  </a:srgbClr>
                </a:solidFill>
                <a:latin typeface="TT Mussels"/>
              </a:rPr>
              <a:t>L'algorithme de la Transformée en Ondelettes Discrètes Haar (DhWT) s'emploie dans le domaine de la stéganographie en suivant un processus distinct :</a:t>
            </a:r>
          </a:p>
          <a:p>
            <a:pPr marL="561341" indent="-280670" lvl="1">
              <a:lnSpc>
                <a:spcPts val="3120"/>
              </a:lnSpc>
              <a:buFont typeface="Arial"/>
              <a:buChar char="•"/>
            </a:pPr>
            <a:r>
              <a:rPr lang="en-US" sz="2600" spc="26">
                <a:solidFill>
                  <a:srgbClr val="FFFFFF">
                    <a:alpha val="81961"/>
                  </a:srgbClr>
                </a:solidFill>
                <a:latin typeface="TT Mussels"/>
              </a:rPr>
              <a:t>Décomposition en Ondelettes :</a:t>
            </a:r>
          </a:p>
          <a:p>
            <a:pPr marL="1122681" indent="-374227" lvl="2">
              <a:lnSpc>
                <a:spcPts val="3120"/>
              </a:lnSpc>
              <a:buFont typeface="Arial"/>
              <a:buChar char="⚬"/>
            </a:pPr>
            <a:r>
              <a:rPr lang="en-US" sz="2600" spc="26">
                <a:solidFill>
                  <a:srgbClr val="FFFFFF">
                    <a:alpha val="81961"/>
                  </a:srgbClr>
                </a:solidFill>
                <a:latin typeface="TT Mussels"/>
              </a:rPr>
              <a:t>L'image originale est décomposée en ondelettes par le biais de la transformée en ondelettes discrètes de Haar.</a:t>
            </a:r>
          </a:p>
          <a:p>
            <a:pPr marL="1122681" indent="-374227" lvl="2">
              <a:lnSpc>
                <a:spcPts val="3120"/>
              </a:lnSpc>
              <a:buFont typeface="Arial"/>
              <a:buChar char="⚬"/>
            </a:pPr>
            <a:r>
              <a:rPr lang="en-US" sz="2600" spc="26">
                <a:solidFill>
                  <a:srgbClr val="FFFFFF">
                    <a:alpha val="81961"/>
                  </a:srgbClr>
                </a:solidFill>
                <a:latin typeface="TT Mussels"/>
              </a:rPr>
              <a:t>Cette décomposition engendre plusieurs sous-bandes, représentant diverses échelles et orientations dans l'image.</a:t>
            </a:r>
          </a:p>
          <a:p>
            <a:pPr marL="561341" indent="-280670" lvl="1">
              <a:lnSpc>
                <a:spcPts val="3120"/>
              </a:lnSpc>
              <a:buFont typeface="Arial"/>
              <a:buChar char="•"/>
            </a:pPr>
            <a:r>
              <a:rPr lang="en-US" sz="2600" spc="26">
                <a:solidFill>
                  <a:srgbClr val="FFFFFF">
                    <a:alpha val="81961"/>
                  </a:srgbClr>
                </a:solidFill>
                <a:latin typeface="TT Mussels"/>
              </a:rPr>
              <a:t>Modification des Coefficients :</a:t>
            </a:r>
          </a:p>
          <a:p>
            <a:pPr marL="1122681" indent="-374227" lvl="2">
              <a:lnSpc>
                <a:spcPts val="3120"/>
              </a:lnSpc>
              <a:buFont typeface="Arial"/>
              <a:buChar char="⚬"/>
            </a:pPr>
            <a:r>
              <a:rPr lang="en-US" sz="2600" spc="26">
                <a:solidFill>
                  <a:srgbClr val="FFFFFF">
                    <a:alpha val="81961"/>
                  </a:srgbClr>
                </a:solidFill>
                <a:latin typeface="TT Mussels"/>
              </a:rPr>
              <a:t>Certains coefficients d'ondelettes sont ajustés pour intégrer l'information secrète.</a:t>
            </a:r>
          </a:p>
          <a:p>
            <a:pPr marL="1122681" indent="-374227" lvl="2">
              <a:lnSpc>
                <a:spcPts val="3120"/>
              </a:lnSpc>
              <a:buFont typeface="Arial"/>
              <a:buChar char="⚬"/>
            </a:pPr>
            <a:r>
              <a:rPr lang="en-US" sz="2600" spc="26">
                <a:solidFill>
                  <a:srgbClr val="FFFFFF">
                    <a:alpha val="81961"/>
                  </a:srgbClr>
                </a:solidFill>
                <a:latin typeface="TT Mussels"/>
              </a:rPr>
              <a:t>La nature et la position de ces coefficients modifiés dépendent du type de secret, que ce soit du texte ou une image.</a:t>
            </a:r>
          </a:p>
          <a:p>
            <a:pPr marL="561341" indent="-280670" lvl="1">
              <a:lnSpc>
                <a:spcPts val="3120"/>
              </a:lnSpc>
              <a:buFont typeface="Arial"/>
              <a:buChar char="•"/>
            </a:pPr>
            <a:r>
              <a:rPr lang="en-US" sz="2600" spc="26">
                <a:solidFill>
                  <a:srgbClr val="FFFFFF">
                    <a:alpha val="81961"/>
                  </a:srgbClr>
                </a:solidFill>
                <a:latin typeface="TT Mussels"/>
              </a:rPr>
              <a:t>Reconstruction de l'Image :</a:t>
            </a:r>
          </a:p>
          <a:p>
            <a:pPr algn="l" marL="1122681" indent="-374227" lvl="2">
              <a:lnSpc>
                <a:spcPts val="3120"/>
              </a:lnSpc>
              <a:spcBef>
                <a:spcPct val="0"/>
              </a:spcBef>
              <a:buFont typeface="Arial"/>
              <a:buChar char="⚬"/>
            </a:pPr>
            <a:r>
              <a:rPr lang="en-US" sz="2600" spc="26">
                <a:solidFill>
                  <a:srgbClr val="FFFFFF">
                    <a:alpha val="81961"/>
                  </a:srgbClr>
                </a:solidFill>
                <a:latin typeface="TT Mussels"/>
              </a:rPr>
              <a:t>L'image est ensuite reconstituée à partir des coefficients d'ondelettes modifiés, en utilisant la transformée inverse en ondelettes discrètes de Haar.</a:t>
            </a:r>
          </a:p>
        </p:txBody>
      </p:sp>
      <p:sp>
        <p:nvSpPr>
          <p:cNvPr name="TextBox 4" id="4"/>
          <p:cNvSpPr txBox="true"/>
          <p:nvPr/>
        </p:nvSpPr>
        <p:spPr>
          <a:xfrm rot="0">
            <a:off x="1028700" y="429632"/>
            <a:ext cx="7310205" cy="1512570"/>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DHWT ALGORITHM</a:t>
            </a:r>
          </a:p>
        </p:txBody>
      </p:sp>
      <p:sp>
        <p:nvSpPr>
          <p:cNvPr name="TextBox 5" id="5"/>
          <p:cNvSpPr txBox="true"/>
          <p:nvPr/>
        </p:nvSpPr>
        <p:spPr>
          <a:xfrm rot="0">
            <a:off x="9691408" y="494402"/>
            <a:ext cx="8435016" cy="9648825"/>
          </a:xfrm>
          <a:prstGeom prst="rect">
            <a:avLst/>
          </a:prstGeom>
        </p:spPr>
        <p:txBody>
          <a:bodyPr anchor="t" rtlCol="false" tIns="0" lIns="0" bIns="0" rIns="0">
            <a:spAutoFit/>
          </a:bodyPr>
          <a:lstStyle/>
          <a:p>
            <a:pPr>
              <a:lnSpc>
                <a:spcPts val="3360"/>
              </a:lnSpc>
            </a:pPr>
            <a:r>
              <a:rPr lang="en-US" sz="2800" spc="28">
                <a:solidFill>
                  <a:srgbClr val="FFFFFF">
                    <a:alpha val="81961"/>
                  </a:srgbClr>
                </a:solidFill>
                <a:latin typeface="TT Mussels"/>
              </a:rPr>
              <a:t>Or</a:t>
            </a:r>
            <a:r>
              <a:rPr lang="en-US" sz="2800" spc="28">
                <a:solidFill>
                  <a:srgbClr val="FFFFFF">
                    <a:alpha val="81961"/>
                  </a:srgbClr>
                </a:solidFill>
                <a:latin typeface="TT Mussels"/>
              </a:rPr>
              <a:t>ganisation</a:t>
            </a:r>
            <a:r>
              <a:rPr lang="en-US" sz="2800" spc="28">
                <a:solidFill>
                  <a:srgbClr val="FFFFFF">
                    <a:alpha val="81961"/>
                  </a:srgbClr>
                </a:solidFill>
                <a:latin typeface="TT Mussels"/>
              </a:rPr>
              <a:t> du Processus :</a:t>
            </a:r>
          </a:p>
          <a:p>
            <a:pPr>
              <a:lnSpc>
                <a:spcPts val="3360"/>
              </a:lnSpc>
            </a:pPr>
          </a:p>
          <a:p>
            <a:pPr marL="604521" indent="-302261" lvl="1">
              <a:lnSpc>
                <a:spcPts val="3360"/>
              </a:lnSpc>
              <a:buFont typeface="Arial"/>
              <a:buChar char="•"/>
            </a:pPr>
            <a:r>
              <a:rPr lang="en-US" sz="2800" spc="28">
                <a:solidFill>
                  <a:srgbClr val="FFFFFF">
                    <a:alpha val="81961"/>
                  </a:srgbClr>
                </a:solidFill>
                <a:latin typeface="TT Mussels"/>
              </a:rPr>
              <a:t>Division en blocs (8x8 pixels) :</a:t>
            </a:r>
          </a:p>
          <a:p>
            <a:pPr marL="1209042" indent="-403014" lvl="2">
              <a:lnSpc>
                <a:spcPts val="3360"/>
              </a:lnSpc>
              <a:buFont typeface="Arial"/>
              <a:buChar char="⚬"/>
            </a:pPr>
            <a:r>
              <a:rPr lang="en-US" sz="2800" spc="28">
                <a:solidFill>
                  <a:srgbClr val="FFFFFF">
                    <a:alpha val="81961"/>
                  </a:srgbClr>
                </a:solidFill>
                <a:latin typeface="TT Mussels"/>
              </a:rPr>
              <a:t>L'image originale subit une division en blocs de 8x8 pixels à travers la fonction "divide_into_blocks".</a:t>
            </a:r>
          </a:p>
          <a:p>
            <a:pPr marL="604521" indent="-302261" lvl="1">
              <a:lnSpc>
                <a:spcPts val="3360"/>
              </a:lnSpc>
              <a:buFont typeface="Arial"/>
              <a:buChar char="•"/>
            </a:pPr>
            <a:r>
              <a:rPr lang="en-US" sz="2800" spc="28">
                <a:solidFill>
                  <a:srgbClr val="FFFFFF">
                    <a:alpha val="81961"/>
                  </a:srgbClr>
                </a:solidFill>
                <a:latin typeface="TT Mussels"/>
              </a:rPr>
              <a:t>Application de l</a:t>
            </a:r>
            <a:r>
              <a:rPr lang="en-US" sz="2800" spc="28">
                <a:solidFill>
                  <a:srgbClr val="FFFFFF">
                    <a:alpha val="81961"/>
                  </a:srgbClr>
                </a:solidFill>
                <a:latin typeface="TT Mussels"/>
              </a:rPr>
              <a:t>a 2D-HWT</a:t>
            </a:r>
            <a:r>
              <a:rPr lang="en-US" sz="2800" spc="28">
                <a:solidFill>
                  <a:srgbClr val="FFFFFF">
                    <a:alpha val="81961"/>
                  </a:srgbClr>
                </a:solidFill>
                <a:latin typeface="TT Mussels"/>
              </a:rPr>
              <a:t> (Transformée en Ondelettes Discrètes de Haar) :</a:t>
            </a:r>
          </a:p>
          <a:p>
            <a:pPr marL="1209042" indent="-403014" lvl="2">
              <a:lnSpc>
                <a:spcPts val="3360"/>
              </a:lnSpc>
              <a:buFont typeface="Arial"/>
              <a:buChar char="⚬"/>
            </a:pPr>
            <a:r>
              <a:rPr lang="en-US" sz="2800" spc="28">
                <a:solidFill>
                  <a:srgbClr val="FFFFFF">
                    <a:alpha val="81961"/>
                  </a:srgbClr>
                </a:solidFill>
                <a:latin typeface="TT Mussels"/>
              </a:rPr>
              <a:t>Chaque bloc est soumis à la transformée en ondelettes discrètes de Haar à l'aide de la fonction "apply_2D_HWT".</a:t>
            </a:r>
          </a:p>
          <a:p>
            <a:pPr marL="604521" indent="-302261" lvl="1">
              <a:lnSpc>
                <a:spcPts val="3360"/>
              </a:lnSpc>
              <a:buFont typeface="Arial"/>
              <a:buChar char="•"/>
            </a:pPr>
            <a:r>
              <a:rPr lang="en-US" sz="2800" spc="28">
                <a:solidFill>
                  <a:srgbClr val="FFFFFF">
                    <a:alpha val="81961"/>
                  </a:srgbClr>
                </a:solidFill>
                <a:latin typeface="TT Mussels"/>
              </a:rPr>
              <a:t>Modification des coefficients :</a:t>
            </a:r>
          </a:p>
          <a:p>
            <a:pPr marL="1209042" indent="-403014" lvl="2">
              <a:lnSpc>
                <a:spcPts val="3360"/>
              </a:lnSpc>
              <a:buFont typeface="Arial"/>
              <a:buChar char="⚬"/>
            </a:pPr>
            <a:r>
              <a:rPr lang="en-US" sz="2800" spc="28">
                <a:solidFill>
                  <a:srgbClr val="FFFFFF">
                    <a:alpha val="81961"/>
                  </a:srgbClr>
                </a:solidFill>
                <a:latin typeface="TT Mussels"/>
              </a:rPr>
              <a:t>Les coefficients HH (haute fréquence horizont</a:t>
            </a:r>
            <a:r>
              <a:rPr lang="en-US" sz="2800" spc="28">
                <a:solidFill>
                  <a:srgbClr val="FFFFFF">
                    <a:alpha val="81961"/>
                  </a:srgbClr>
                </a:solidFill>
                <a:latin typeface="TT Mussels"/>
              </a:rPr>
              <a:t>al</a:t>
            </a:r>
            <a:r>
              <a:rPr lang="en-US" sz="2800" spc="28">
                <a:solidFill>
                  <a:srgbClr val="FFFFFF">
                    <a:alpha val="81961"/>
                  </a:srgbClr>
                </a:solidFill>
                <a:latin typeface="TT Mussels"/>
              </a:rPr>
              <a:t>e) de chaque bloc, qui représentent les détails de l'image, sont ajustés pour intégrer le message secret.</a:t>
            </a:r>
          </a:p>
          <a:p>
            <a:pPr marL="1209042" indent="-403014" lvl="2">
              <a:lnSpc>
                <a:spcPts val="3360"/>
              </a:lnSpc>
              <a:buFont typeface="Arial"/>
              <a:buChar char="⚬"/>
            </a:pPr>
            <a:r>
              <a:rPr lang="en-US" sz="2800" spc="28">
                <a:solidFill>
                  <a:srgbClr val="FFFFFF">
                    <a:alpha val="81961"/>
                  </a:srgbClr>
                </a:solidFill>
                <a:latin typeface="TT Mussels"/>
              </a:rPr>
              <a:t>La fonction "embed_message" est utilisée pour le texte, tandis que "embed_image" est utilisée pour une image.</a:t>
            </a:r>
          </a:p>
          <a:p>
            <a:pPr marL="604521" indent="-302261" lvl="1">
              <a:lnSpc>
                <a:spcPts val="3360"/>
              </a:lnSpc>
              <a:buFont typeface="Arial"/>
              <a:buChar char="•"/>
            </a:pPr>
            <a:r>
              <a:rPr lang="en-US" sz="2800" spc="28">
                <a:solidFill>
                  <a:srgbClr val="FFFFFF">
                    <a:alpha val="81961"/>
                  </a:srgbClr>
                </a:solidFill>
                <a:latin typeface="TT Mussels"/>
              </a:rPr>
              <a:t>Application de l'inverse de la 2D-HWT :</a:t>
            </a:r>
          </a:p>
          <a:p>
            <a:pPr algn="l" marL="1209042" indent="-403014" lvl="2">
              <a:lnSpc>
                <a:spcPts val="3360"/>
              </a:lnSpc>
              <a:spcBef>
                <a:spcPct val="0"/>
              </a:spcBef>
              <a:buFont typeface="Arial"/>
              <a:buChar char="⚬"/>
            </a:pPr>
            <a:r>
              <a:rPr lang="en-US" sz="2800" spc="28">
                <a:solidFill>
                  <a:srgbClr val="FFFFFF">
                    <a:alpha val="81961"/>
                  </a:srgbClr>
                </a:solidFill>
                <a:latin typeface="TT Mussels"/>
              </a:rPr>
              <a:t>La transformée inverse en ondelettes discrètes de Haar est appliquée pour obtenir les blocs modifiés grâce à la fonction "apply_2D_IHDWT".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1202000" y="797877"/>
            <a:ext cx="5013249" cy="2936108"/>
          </a:xfrm>
          <a:custGeom>
            <a:avLst/>
            <a:gdLst/>
            <a:ahLst/>
            <a:cxnLst/>
            <a:rect r="r" b="b" t="t" l="l"/>
            <a:pathLst>
              <a:path h="2936108" w="5013249">
                <a:moveTo>
                  <a:pt x="0" y="0"/>
                </a:moveTo>
                <a:lnTo>
                  <a:pt x="5013248" y="0"/>
                </a:lnTo>
                <a:lnTo>
                  <a:pt x="5013248" y="2936109"/>
                </a:lnTo>
                <a:lnTo>
                  <a:pt x="0" y="2936109"/>
                </a:lnTo>
                <a:lnTo>
                  <a:pt x="0" y="0"/>
                </a:lnTo>
                <a:close/>
              </a:path>
            </a:pathLst>
          </a:custGeom>
          <a:blipFill>
            <a:blip r:embed="rId3"/>
            <a:stretch>
              <a:fillRect l="0" t="0" r="0" b="0"/>
            </a:stretch>
          </a:blipFill>
        </p:spPr>
      </p:sp>
      <p:sp>
        <p:nvSpPr>
          <p:cNvPr name="Freeform 4" id="4"/>
          <p:cNvSpPr/>
          <p:nvPr/>
        </p:nvSpPr>
        <p:spPr>
          <a:xfrm flipH="false" flipV="false" rot="0">
            <a:off x="10898519" y="4129299"/>
            <a:ext cx="5684410" cy="1522673"/>
          </a:xfrm>
          <a:custGeom>
            <a:avLst/>
            <a:gdLst/>
            <a:ahLst/>
            <a:cxnLst/>
            <a:rect r="r" b="b" t="t" l="l"/>
            <a:pathLst>
              <a:path h="1522673" w="5684410">
                <a:moveTo>
                  <a:pt x="0" y="0"/>
                </a:moveTo>
                <a:lnTo>
                  <a:pt x="5684410" y="0"/>
                </a:lnTo>
                <a:lnTo>
                  <a:pt x="5684410" y="1522673"/>
                </a:lnTo>
                <a:lnTo>
                  <a:pt x="0" y="1522673"/>
                </a:lnTo>
                <a:lnTo>
                  <a:pt x="0" y="0"/>
                </a:lnTo>
                <a:close/>
              </a:path>
            </a:pathLst>
          </a:custGeom>
          <a:blipFill>
            <a:blip r:embed="rId4"/>
            <a:stretch>
              <a:fillRect l="0" t="0" r="-8486" b="0"/>
            </a:stretch>
          </a:blipFill>
        </p:spPr>
      </p:sp>
      <p:sp>
        <p:nvSpPr>
          <p:cNvPr name="Freeform 5" id="5"/>
          <p:cNvSpPr/>
          <p:nvPr/>
        </p:nvSpPr>
        <p:spPr>
          <a:xfrm flipH="false" flipV="false" rot="0">
            <a:off x="9861198" y="6194325"/>
            <a:ext cx="7759052" cy="3455604"/>
          </a:xfrm>
          <a:custGeom>
            <a:avLst/>
            <a:gdLst/>
            <a:ahLst/>
            <a:cxnLst/>
            <a:rect r="r" b="b" t="t" l="l"/>
            <a:pathLst>
              <a:path h="3455604" w="7759052">
                <a:moveTo>
                  <a:pt x="0" y="0"/>
                </a:moveTo>
                <a:lnTo>
                  <a:pt x="7759052" y="0"/>
                </a:lnTo>
                <a:lnTo>
                  <a:pt x="7759052" y="3455604"/>
                </a:lnTo>
                <a:lnTo>
                  <a:pt x="0" y="3455604"/>
                </a:lnTo>
                <a:lnTo>
                  <a:pt x="0" y="0"/>
                </a:lnTo>
                <a:close/>
              </a:path>
            </a:pathLst>
          </a:custGeom>
          <a:blipFill>
            <a:blip r:embed="rId5"/>
            <a:stretch>
              <a:fillRect l="0" t="0" r="0" b="0"/>
            </a:stretch>
          </a:blipFill>
        </p:spPr>
      </p:sp>
      <p:sp>
        <p:nvSpPr>
          <p:cNvPr name="TextBox 6" id="6"/>
          <p:cNvSpPr txBox="true"/>
          <p:nvPr/>
        </p:nvSpPr>
        <p:spPr>
          <a:xfrm rot="0">
            <a:off x="834604" y="31585"/>
            <a:ext cx="3840149" cy="1512570"/>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DHWT.PY</a:t>
            </a:r>
          </a:p>
        </p:txBody>
      </p:sp>
      <p:sp>
        <p:nvSpPr>
          <p:cNvPr name="TextBox 7" id="7"/>
          <p:cNvSpPr txBox="true"/>
          <p:nvPr/>
        </p:nvSpPr>
        <p:spPr>
          <a:xfrm rot="0">
            <a:off x="165221" y="1477133"/>
            <a:ext cx="8978779" cy="9124950"/>
          </a:xfrm>
          <a:prstGeom prst="rect">
            <a:avLst/>
          </a:prstGeom>
        </p:spPr>
        <p:txBody>
          <a:bodyPr anchor="t" rtlCol="false" tIns="0" lIns="0" bIns="0" rIns="0">
            <a:spAutoFit/>
          </a:bodyPr>
          <a:lstStyle/>
          <a:p>
            <a:pPr marL="453385" indent="-226693" lvl="1">
              <a:lnSpc>
                <a:spcPts val="2519"/>
              </a:lnSpc>
              <a:buFont typeface="Arial"/>
              <a:buChar char="•"/>
            </a:pPr>
            <a:r>
              <a:rPr lang="en-US" sz="2099" spc="20">
                <a:solidFill>
                  <a:srgbClr val="FFFFFF">
                    <a:alpha val="81961"/>
                  </a:srgbClr>
                </a:solidFill>
                <a:latin typeface="TT Mussels"/>
              </a:rPr>
              <a:t>decimal_to_binary :</a:t>
            </a:r>
          </a:p>
          <a:p>
            <a:pPr marL="906770" indent="-302257" lvl="2">
              <a:lnSpc>
                <a:spcPts val="2519"/>
              </a:lnSpc>
              <a:buFont typeface="Arial"/>
              <a:buChar char="⚬"/>
            </a:pPr>
            <a:r>
              <a:rPr lang="en-US" sz="2099" spc="20">
                <a:solidFill>
                  <a:srgbClr val="FFFFFF">
                    <a:alpha val="81961"/>
                  </a:srgbClr>
                </a:solidFill>
                <a:latin typeface="TT Mussels"/>
              </a:rPr>
              <a:t>Convertit un nombre décimal en une représentation binaire avec une longueur spécifiée.</a:t>
            </a:r>
          </a:p>
          <a:p>
            <a:pPr marL="453385" indent="-226693" lvl="1">
              <a:lnSpc>
                <a:spcPts val="2519"/>
              </a:lnSpc>
              <a:buFont typeface="Arial"/>
              <a:buChar char="•"/>
            </a:pPr>
            <a:r>
              <a:rPr lang="en-US" sz="2099" spc="20">
                <a:solidFill>
                  <a:srgbClr val="FFFFFF">
                    <a:alpha val="81961"/>
                  </a:srgbClr>
                </a:solidFill>
                <a:latin typeface="TT Mussels"/>
              </a:rPr>
              <a:t>divid</a:t>
            </a:r>
            <a:r>
              <a:rPr lang="en-US" sz="2099" spc="20">
                <a:solidFill>
                  <a:srgbClr val="FFFFFF">
                    <a:alpha val="81961"/>
                  </a:srgbClr>
                </a:solidFill>
                <a:latin typeface="TT Mussels"/>
              </a:rPr>
              <a:t>e_into_blocks :</a:t>
            </a:r>
          </a:p>
          <a:p>
            <a:pPr marL="906770" indent="-302257" lvl="2">
              <a:lnSpc>
                <a:spcPts val="2519"/>
              </a:lnSpc>
              <a:buFont typeface="Arial"/>
              <a:buChar char="⚬"/>
            </a:pPr>
            <a:r>
              <a:rPr lang="en-US" sz="2099" spc="20">
                <a:solidFill>
                  <a:srgbClr val="FFFFFF">
                    <a:alpha val="81961"/>
                  </a:srgbClr>
                </a:solidFill>
                <a:latin typeface="TT Mussels"/>
              </a:rPr>
              <a:t>Divise une image en blocs non chevauchants de 8x8 pixels.</a:t>
            </a:r>
          </a:p>
          <a:p>
            <a:pPr marL="453385" indent="-226693" lvl="1">
              <a:lnSpc>
                <a:spcPts val="2519"/>
              </a:lnSpc>
              <a:buFont typeface="Arial"/>
              <a:buChar char="•"/>
            </a:pPr>
            <a:r>
              <a:rPr lang="en-US" sz="2099" spc="20">
                <a:solidFill>
                  <a:srgbClr val="FFFFFF">
                    <a:alpha val="81961"/>
                  </a:srgbClr>
                </a:solidFill>
                <a:latin typeface="TT Mussels"/>
              </a:rPr>
              <a:t>apply_2D_HWT :</a:t>
            </a:r>
          </a:p>
          <a:p>
            <a:pPr marL="906770" indent="-302257" lvl="2">
              <a:lnSpc>
                <a:spcPts val="2519"/>
              </a:lnSpc>
              <a:buFont typeface="Arial"/>
              <a:buChar char="⚬"/>
            </a:pPr>
            <a:r>
              <a:rPr lang="en-US" sz="2099" spc="20">
                <a:solidFill>
                  <a:srgbClr val="FFFFFF">
                    <a:alpha val="81961"/>
                  </a:srgbClr>
                </a:solidFill>
                <a:latin typeface="TT Mussels"/>
              </a:rPr>
              <a:t>Applique la Transformée en Ondelettes Discrètes de Haar (DhWT) à un bloc.</a:t>
            </a:r>
          </a:p>
          <a:p>
            <a:pPr marL="453385" indent="-226693" lvl="1">
              <a:lnSpc>
                <a:spcPts val="2519"/>
              </a:lnSpc>
              <a:buFont typeface="Arial"/>
              <a:buChar char="•"/>
            </a:pPr>
            <a:r>
              <a:rPr lang="en-US" sz="2099" spc="20">
                <a:solidFill>
                  <a:srgbClr val="FFFFFF">
                    <a:alpha val="81961"/>
                  </a:srgbClr>
                </a:solidFill>
                <a:latin typeface="TT Mussels"/>
              </a:rPr>
              <a:t>calculate_LSB_bits :</a:t>
            </a:r>
          </a:p>
          <a:p>
            <a:pPr marL="906770" indent="-302257" lvl="2">
              <a:lnSpc>
                <a:spcPts val="2519"/>
              </a:lnSpc>
              <a:buFont typeface="Arial"/>
              <a:buChar char="⚬"/>
            </a:pPr>
            <a:r>
              <a:rPr lang="en-US" sz="2099" spc="20">
                <a:solidFill>
                  <a:srgbClr val="FFFFFF">
                    <a:alpha val="81961"/>
                  </a:srgbClr>
                </a:solidFill>
                <a:latin typeface="TT Mussels"/>
              </a:rPr>
              <a:t>Calcule le nombre de bits requis pour représenter le coefficient le plus significatif dans un bloc d'ondelettes.</a:t>
            </a:r>
          </a:p>
          <a:p>
            <a:pPr marL="453385" indent="-226693" lvl="1">
              <a:lnSpc>
                <a:spcPts val="2519"/>
              </a:lnSpc>
              <a:buFont typeface="Arial"/>
              <a:buChar char="•"/>
            </a:pPr>
            <a:r>
              <a:rPr lang="en-US" sz="2099" spc="20">
                <a:solidFill>
                  <a:srgbClr val="FFFFFF">
                    <a:alpha val="81961"/>
                  </a:srgbClr>
                </a:solidFill>
                <a:latin typeface="TT Mussels"/>
              </a:rPr>
              <a:t>embed_message :</a:t>
            </a:r>
          </a:p>
          <a:p>
            <a:pPr marL="906770" indent="-302257" lvl="2">
              <a:lnSpc>
                <a:spcPts val="2519"/>
              </a:lnSpc>
              <a:buFont typeface="Arial"/>
              <a:buChar char="⚬"/>
            </a:pPr>
            <a:r>
              <a:rPr lang="en-US" sz="2099" spc="20">
                <a:solidFill>
                  <a:srgbClr val="FFFFFF">
                    <a:alpha val="81961"/>
                  </a:srgbClr>
                </a:solidFill>
                <a:latin typeface="TT Mussels"/>
              </a:rPr>
              <a:t>Intèg</a:t>
            </a:r>
            <a:r>
              <a:rPr lang="en-US" sz="2099" spc="20">
                <a:solidFill>
                  <a:srgbClr val="FFFFFF">
                    <a:alpha val="81961"/>
                  </a:srgbClr>
                </a:solidFill>
                <a:latin typeface="TT Mussels"/>
              </a:rPr>
              <a:t>re un message binaire dans les coefficients d'ondelettes d'un bloc.</a:t>
            </a:r>
          </a:p>
          <a:p>
            <a:pPr marL="453385" indent="-226693" lvl="1">
              <a:lnSpc>
                <a:spcPts val="2519"/>
              </a:lnSpc>
              <a:buFont typeface="Arial"/>
              <a:buChar char="•"/>
            </a:pPr>
            <a:r>
              <a:rPr lang="en-US" sz="2099" spc="20">
                <a:solidFill>
                  <a:srgbClr val="FFFFFF">
                    <a:alpha val="81961"/>
                  </a:srgbClr>
                </a:solidFill>
                <a:latin typeface="TT Mussels"/>
              </a:rPr>
              <a:t>embed_image :</a:t>
            </a:r>
          </a:p>
          <a:p>
            <a:pPr marL="906770" indent="-302257" lvl="2">
              <a:lnSpc>
                <a:spcPts val="2519"/>
              </a:lnSpc>
              <a:buFont typeface="Arial"/>
              <a:buChar char="⚬"/>
            </a:pPr>
            <a:r>
              <a:rPr lang="en-US" sz="2099" spc="20">
                <a:solidFill>
                  <a:srgbClr val="FFFFFF">
                    <a:alpha val="81961"/>
                  </a:srgbClr>
                </a:solidFill>
                <a:latin typeface="TT Mussels"/>
              </a:rPr>
              <a:t>Intègre des blocs d'une image secrète dans les coefficients d'ondelettes d'un bloc.</a:t>
            </a:r>
          </a:p>
          <a:p>
            <a:pPr marL="453385" indent="-226693" lvl="1">
              <a:lnSpc>
                <a:spcPts val="2519"/>
              </a:lnSpc>
              <a:buFont typeface="Arial"/>
              <a:buChar char="•"/>
            </a:pPr>
            <a:r>
              <a:rPr lang="en-US" sz="2099" spc="20">
                <a:solidFill>
                  <a:srgbClr val="FFFFFF">
                    <a:alpha val="81961"/>
                  </a:srgbClr>
                </a:solidFill>
                <a:latin typeface="TT Mussels"/>
              </a:rPr>
              <a:t>apply_2D_IHDWT :</a:t>
            </a:r>
          </a:p>
          <a:p>
            <a:pPr marL="906770" indent="-302257" lvl="2">
              <a:lnSpc>
                <a:spcPts val="2519"/>
              </a:lnSpc>
              <a:buFont typeface="Arial"/>
              <a:buChar char="⚬"/>
            </a:pPr>
            <a:r>
              <a:rPr lang="en-US" sz="2099" spc="20">
                <a:solidFill>
                  <a:srgbClr val="FFFFFF">
                    <a:alpha val="81961"/>
                  </a:srgbClr>
                </a:solidFill>
                <a:latin typeface="TT Mussels"/>
              </a:rPr>
              <a:t>Applique la transformée inverse de la DhWT pour obtenir un bloc modifié.</a:t>
            </a:r>
          </a:p>
          <a:p>
            <a:pPr marL="453385" indent="-226693" lvl="1">
              <a:lnSpc>
                <a:spcPts val="2519"/>
              </a:lnSpc>
              <a:buFont typeface="Arial"/>
              <a:buChar char="•"/>
            </a:pPr>
            <a:r>
              <a:rPr lang="en-US" sz="2099" spc="20">
                <a:solidFill>
                  <a:srgbClr val="FFFFFF">
                    <a:alpha val="81961"/>
                  </a:srgbClr>
                </a:solidFill>
                <a:latin typeface="TT Mussels"/>
              </a:rPr>
              <a:t>calculate_PSNR :</a:t>
            </a:r>
          </a:p>
          <a:p>
            <a:pPr marL="906770" indent="-302257" lvl="2">
              <a:lnSpc>
                <a:spcPts val="2519"/>
              </a:lnSpc>
              <a:buFont typeface="Arial"/>
              <a:buChar char="⚬"/>
            </a:pPr>
            <a:r>
              <a:rPr lang="en-US" sz="2099" spc="20">
                <a:solidFill>
                  <a:srgbClr val="FFFFFF">
                    <a:alpha val="81961"/>
                  </a:srgbClr>
                </a:solidFill>
                <a:latin typeface="TT Mussels"/>
              </a:rPr>
              <a:t>Calcule le rapport signal/bruit (PSNR) entre une image originale et une image compressée.</a:t>
            </a:r>
          </a:p>
          <a:p>
            <a:pPr marL="453385" indent="-226693" lvl="1">
              <a:lnSpc>
                <a:spcPts val="2519"/>
              </a:lnSpc>
              <a:buFont typeface="Arial"/>
              <a:buChar char="•"/>
            </a:pPr>
            <a:r>
              <a:rPr lang="en-US" sz="2099" spc="20">
                <a:solidFill>
                  <a:srgbClr val="FFFFFF">
                    <a:alpha val="81961"/>
                  </a:srgbClr>
                </a:solidFill>
                <a:latin typeface="TT Mussels"/>
              </a:rPr>
              <a:t>embed :</a:t>
            </a:r>
          </a:p>
          <a:p>
            <a:pPr marL="906770" indent="-302257" lvl="2">
              <a:lnSpc>
                <a:spcPts val="2519"/>
              </a:lnSpc>
              <a:buFont typeface="Arial"/>
              <a:buChar char="⚬"/>
            </a:pPr>
            <a:r>
              <a:rPr lang="en-US" sz="2099" spc="20">
                <a:solidFill>
                  <a:srgbClr val="FFFFFF">
                    <a:alpha val="81961"/>
                  </a:srgbClr>
                </a:solidFill>
                <a:latin typeface="TT Mussels"/>
              </a:rPr>
              <a:t>Ch</a:t>
            </a:r>
            <a:r>
              <a:rPr lang="en-US" sz="2099" spc="20">
                <a:solidFill>
                  <a:srgbClr val="FFFFFF">
                    <a:alpha val="81961"/>
                  </a:srgbClr>
                </a:solidFill>
                <a:latin typeface="TT Mussels"/>
              </a:rPr>
              <a:t>arge une image et détermine le type de données secrètes (texte ou image).</a:t>
            </a:r>
          </a:p>
          <a:p>
            <a:pPr marL="906770" indent="-302257" lvl="2">
              <a:lnSpc>
                <a:spcPts val="2519"/>
              </a:lnSpc>
              <a:buFont typeface="Arial"/>
              <a:buChar char="⚬"/>
            </a:pPr>
            <a:r>
              <a:rPr lang="en-US" sz="2099" spc="20">
                <a:solidFill>
                  <a:srgbClr val="FFFFFF">
                    <a:alpha val="81961"/>
                  </a:srgbClr>
                </a:solidFill>
                <a:latin typeface="TT Mussels"/>
              </a:rPr>
              <a:t>Applique la DhWT aux blocs de l'image et intègre les informations secrètes.</a:t>
            </a:r>
          </a:p>
          <a:p>
            <a:pPr algn="l" marL="906770" indent="-302257" lvl="2">
              <a:lnSpc>
                <a:spcPts val="2519"/>
              </a:lnSpc>
              <a:spcBef>
                <a:spcPct val="0"/>
              </a:spcBef>
              <a:buFont typeface="Arial"/>
              <a:buChar char="⚬"/>
            </a:pPr>
            <a:r>
              <a:rPr lang="en-US" sz="2099" spc="20">
                <a:solidFill>
                  <a:srgbClr val="FFFFFF">
                    <a:alpha val="81961"/>
                  </a:srgbClr>
                </a:solidFill>
                <a:latin typeface="TT Mussels"/>
              </a:rPr>
              <a:t>Ca</a:t>
            </a:r>
            <a:r>
              <a:rPr lang="en-US" sz="2099" spc="20">
                <a:solidFill>
                  <a:srgbClr val="FFFFFF">
                    <a:alpha val="81961"/>
                  </a:srgbClr>
                </a:solidFill>
                <a:latin typeface="TT Mussels"/>
              </a:rPr>
              <a:t>lcule le PSNR entre l'image originale et l'image compressée.</a:t>
            </a:r>
          </a:p>
          <a:p>
            <a:pPr algn="l">
              <a:lnSpc>
                <a:spcPts val="251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028700" y="2709962"/>
            <a:ext cx="6642230" cy="6548338"/>
          </a:xfrm>
          <a:custGeom>
            <a:avLst/>
            <a:gdLst/>
            <a:ahLst/>
            <a:cxnLst/>
            <a:rect r="r" b="b" t="t" l="l"/>
            <a:pathLst>
              <a:path h="6548338" w="6642230">
                <a:moveTo>
                  <a:pt x="0" y="0"/>
                </a:moveTo>
                <a:lnTo>
                  <a:pt x="6642230" y="0"/>
                </a:lnTo>
                <a:lnTo>
                  <a:pt x="6642230" y="6548338"/>
                </a:lnTo>
                <a:lnTo>
                  <a:pt x="0" y="6548338"/>
                </a:lnTo>
                <a:lnTo>
                  <a:pt x="0" y="0"/>
                </a:lnTo>
                <a:close/>
              </a:path>
            </a:pathLst>
          </a:custGeom>
          <a:blipFill>
            <a:blip r:embed="rId3"/>
            <a:stretch>
              <a:fillRect l="0" t="0" r="-95094" b="0"/>
            </a:stretch>
          </a:blipFill>
        </p:spPr>
      </p:sp>
      <p:sp>
        <p:nvSpPr>
          <p:cNvPr name="Freeform 4" id="4"/>
          <p:cNvSpPr/>
          <p:nvPr/>
        </p:nvSpPr>
        <p:spPr>
          <a:xfrm flipH="false" flipV="false" rot="0">
            <a:off x="10910857" y="2709962"/>
            <a:ext cx="6348443" cy="6548338"/>
          </a:xfrm>
          <a:custGeom>
            <a:avLst/>
            <a:gdLst/>
            <a:ahLst/>
            <a:cxnLst/>
            <a:rect r="r" b="b" t="t" l="l"/>
            <a:pathLst>
              <a:path h="6548338" w="6348443">
                <a:moveTo>
                  <a:pt x="0" y="0"/>
                </a:moveTo>
                <a:lnTo>
                  <a:pt x="6348443" y="0"/>
                </a:lnTo>
                <a:lnTo>
                  <a:pt x="6348443" y="6548338"/>
                </a:lnTo>
                <a:lnTo>
                  <a:pt x="0" y="6548338"/>
                </a:lnTo>
                <a:lnTo>
                  <a:pt x="0" y="0"/>
                </a:lnTo>
                <a:close/>
              </a:path>
            </a:pathLst>
          </a:custGeom>
          <a:blipFill>
            <a:blip r:embed="rId3"/>
            <a:stretch>
              <a:fillRect l="-104123" t="0" r="0" b="0"/>
            </a:stretch>
          </a:blipFill>
        </p:spPr>
      </p:sp>
      <p:sp>
        <p:nvSpPr>
          <p:cNvPr name="TextBox 5" id="5"/>
          <p:cNvSpPr txBox="true"/>
          <p:nvPr/>
        </p:nvSpPr>
        <p:spPr>
          <a:xfrm rot="0">
            <a:off x="6050668" y="604799"/>
            <a:ext cx="7165955" cy="1512570"/>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DHWT RESULTATS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8D8D8"/>
        </a:solidFill>
      </p:bgPr>
    </p:bg>
    <p:spTree>
      <p:nvGrpSpPr>
        <p:cNvPr id="1" name=""/>
        <p:cNvGrpSpPr/>
        <p:nvPr/>
      </p:nvGrpSpPr>
      <p:grpSpPr>
        <a:xfrm>
          <a:off x="0" y="0"/>
          <a:ext cx="0" cy="0"/>
          <a:chOff x="0" y="0"/>
          <a:chExt cx="0" cy="0"/>
        </a:xfrm>
      </p:grpSpPr>
      <p:grpSp>
        <p:nvGrpSpPr>
          <p:cNvPr name="Group 2" id="2"/>
          <p:cNvGrpSpPr/>
          <p:nvPr/>
        </p:nvGrpSpPr>
        <p:grpSpPr>
          <a:xfrm rot="0">
            <a:off x="4572972" y="2128592"/>
            <a:ext cx="6683317" cy="3239947"/>
            <a:chOff x="0" y="0"/>
            <a:chExt cx="8911089" cy="4319929"/>
          </a:xfrm>
        </p:grpSpPr>
        <p:pic>
          <p:nvPicPr>
            <p:cNvPr name="Picture 3" id="3"/>
            <p:cNvPicPr>
              <a:picLocks noChangeAspect="true"/>
            </p:cNvPicPr>
            <p:nvPr/>
          </p:nvPicPr>
          <p:blipFill>
            <a:blip r:embed="rId2"/>
            <a:srcRect l="0" t="28749" r="0" b="6613"/>
            <a:stretch>
              <a:fillRect/>
            </a:stretch>
          </p:blipFill>
          <p:spPr>
            <a:xfrm flipH="false" flipV="false">
              <a:off x="0" y="0"/>
              <a:ext cx="8911089" cy="4319929"/>
            </a:xfrm>
            <a:prstGeom prst="rect">
              <a:avLst/>
            </a:prstGeom>
          </p:spPr>
        </p:pic>
      </p:grpSp>
      <p:grpSp>
        <p:nvGrpSpPr>
          <p:cNvPr name="Group 4" id="4"/>
          <p:cNvGrpSpPr/>
          <p:nvPr/>
        </p:nvGrpSpPr>
        <p:grpSpPr>
          <a:xfrm rot="0">
            <a:off x="-293314" y="2128592"/>
            <a:ext cx="5311436" cy="3239947"/>
            <a:chOff x="0" y="0"/>
            <a:chExt cx="7081915" cy="4319929"/>
          </a:xfrm>
        </p:grpSpPr>
        <p:pic>
          <p:nvPicPr>
            <p:cNvPr name="Picture 5" id="5"/>
            <p:cNvPicPr>
              <a:picLocks noChangeAspect="true"/>
            </p:cNvPicPr>
            <p:nvPr/>
          </p:nvPicPr>
          <p:blipFill>
            <a:blip r:embed="rId3"/>
            <a:srcRect l="0" t="4221" r="0" b="4221"/>
            <a:stretch>
              <a:fillRect/>
            </a:stretch>
          </p:blipFill>
          <p:spPr>
            <a:xfrm flipH="false" flipV="false">
              <a:off x="0" y="0"/>
              <a:ext cx="7081915" cy="4319929"/>
            </a:xfrm>
            <a:prstGeom prst="rect">
              <a:avLst/>
            </a:prstGeom>
          </p:spPr>
        </p:pic>
      </p:grpSp>
      <p:grpSp>
        <p:nvGrpSpPr>
          <p:cNvPr name="Group 6" id="6"/>
          <p:cNvGrpSpPr/>
          <p:nvPr/>
        </p:nvGrpSpPr>
        <p:grpSpPr>
          <a:xfrm rot="0">
            <a:off x="11256289" y="2128592"/>
            <a:ext cx="7325025" cy="3239947"/>
            <a:chOff x="0" y="0"/>
            <a:chExt cx="9766700" cy="4319929"/>
          </a:xfrm>
        </p:grpSpPr>
        <p:pic>
          <p:nvPicPr>
            <p:cNvPr name="Picture 7" id="7"/>
            <p:cNvPicPr>
              <a:picLocks noChangeAspect="true"/>
            </p:cNvPicPr>
            <p:nvPr/>
          </p:nvPicPr>
          <p:blipFill>
            <a:blip r:embed="rId4"/>
            <a:srcRect l="0" t="4045" r="0" b="4045"/>
            <a:stretch>
              <a:fillRect/>
            </a:stretch>
          </p:blipFill>
          <p:spPr>
            <a:xfrm flipH="false" flipV="false">
              <a:off x="0" y="0"/>
              <a:ext cx="9766700" cy="4319929"/>
            </a:xfrm>
            <a:prstGeom prst="rect">
              <a:avLst/>
            </a:prstGeom>
          </p:spPr>
        </p:pic>
      </p:grpSp>
      <p:sp>
        <p:nvSpPr>
          <p:cNvPr name="TextBox 8" id="8"/>
          <p:cNvSpPr txBox="true"/>
          <p:nvPr/>
        </p:nvSpPr>
        <p:spPr>
          <a:xfrm rot="0">
            <a:off x="1793855" y="6040096"/>
            <a:ext cx="14700290" cy="3133725"/>
          </a:xfrm>
          <a:prstGeom prst="rect">
            <a:avLst/>
          </a:prstGeom>
        </p:spPr>
        <p:txBody>
          <a:bodyPr anchor="t" rtlCol="false" tIns="0" lIns="0" bIns="0" rIns="0">
            <a:spAutoFit/>
          </a:bodyPr>
          <a:lstStyle/>
          <a:p>
            <a:pPr algn="l" marL="0" indent="0" lvl="0">
              <a:lnSpc>
                <a:spcPts val="3599"/>
              </a:lnSpc>
              <a:spcBef>
                <a:spcPct val="0"/>
              </a:spcBef>
            </a:pPr>
            <a:r>
              <a:rPr lang="en-US" sz="2999" spc="29">
                <a:solidFill>
                  <a:srgbClr val="191919">
                    <a:alpha val="81961"/>
                  </a:srgbClr>
                </a:solidFill>
                <a:latin typeface="TT Mussels"/>
              </a:rPr>
              <a:t>La “</a:t>
            </a:r>
            <a:r>
              <a:rPr lang="en-US" sz="2999" spc="29">
                <a:solidFill>
                  <a:srgbClr val="191919">
                    <a:alpha val="81961"/>
                  </a:srgbClr>
                </a:solidFill>
                <a:latin typeface="TT Mussels Bold"/>
              </a:rPr>
              <a:t>Stega Interface</a:t>
            </a:r>
            <a:r>
              <a:rPr lang="en-US" sz="2999" spc="29">
                <a:solidFill>
                  <a:srgbClr val="191919">
                    <a:alpha val="81961"/>
                  </a:srgbClr>
                </a:solidFill>
                <a:latin typeface="TT Mussels"/>
              </a:rPr>
              <a:t>”, une application développée en Python avec Tkinter, offre une approche innovante pour la dissimulation et l'extraction de messages secrets à l'intérieur d'images. Basée sur la stéganographie, cette interface conviviale propose deux fonctionnalités principales : "Dissimuler le secret" et "Extraire le secret". Les utilisateurs peuvent choisir parmi des méthodes de codage telles que LSB, PVD, DCT, et DHWT pour sécuriser leurs informations confidentielles. Ce rapport explore la conception et l'utilisation de cette interface, soulignant son utilité dans le domaine de la confidentialité des données.</a:t>
            </a:r>
          </a:p>
        </p:txBody>
      </p:sp>
      <p:sp>
        <p:nvSpPr>
          <p:cNvPr name="TextBox 9" id="9"/>
          <p:cNvSpPr txBox="true"/>
          <p:nvPr/>
        </p:nvSpPr>
        <p:spPr>
          <a:xfrm rot="0">
            <a:off x="1028700" y="319333"/>
            <a:ext cx="16230600" cy="1809259"/>
          </a:xfrm>
          <a:prstGeom prst="rect">
            <a:avLst/>
          </a:prstGeom>
        </p:spPr>
        <p:txBody>
          <a:bodyPr anchor="t" rtlCol="false" tIns="0" lIns="0" bIns="0" rIns="0">
            <a:spAutoFit/>
          </a:bodyPr>
          <a:lstStyle/>
          <a:p>
            <a:pPr algn="ctr" marL="0" indent="0" lvl="0">
              <a:lnSpc>
                <a:spcPts val="13294"/>
              </a:lnSpc>
              <a:spcBef>
                <a:spcPct val="0"/>
              </a:spcBef>
            </a:pPr>
            <a:r>
              <a:rPr lang="en-US" sz="14450" spc="-303">
                <a:solidFill>
                  <a:srgbClr val="D40C0C"/>
                </a:solidFill>
                <a:latin typeface="AC Compacta Bold"/>
              </a:rPr>
              <a:t>INTERFACE GUI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7744792" y="2688795"/>
            <a:ext cx="10546075" cy="5908281"/>
          </a:xfrm>
          <a:custGeom>
            <a:avLst/>
            <a:gdLst/>
            <a:ahLst/>
            <a:cxnLst/>
            <a:rect r="r" b="b" t="t" l="l"/>
            <a:pathLst>
              <a:path h="5908281" w="10546075">
                <a:moveTo>
                  <a:pt x="0" y="0"/>
                </a:moveTo>
                <a:lnTo>
                  <a:pt x="10546075" y="0"/>
                </a:lnTo>
                <a:lnTo>
                  <a:pt x="10546075" y="5908281"/>
                </a:lnTo>
                <a:lnTo>
                  <a:pt x="0" y="5908281"/>
                </a:lnTo>
                <a:lnTo>
                  <a:pt x="0" y="0"/>
                </a:lnTo>
                <a:close/>
              </a:path>
            </a:pathLst>
          </a:custGeom>
          <a:blipFill>
            <a:blip r:embed="rId3"/>
            <a:stretch>
              <a:fillRect l="0" t="0" r="0" b="0"/>
            </a:stretch>
          </a:blipFill>
        </p:spPr>
      </p:sp>
      <p:sp>
        <p:nvSpPr>
          <p:cNvPr name="TextBox 4" id="4"/>
          <p:cNvSpPr txBox="true"/>
          <p:nvPr/>
        </p:nvSpPr>
        <p:spPr>
          <a:xfrm rot="0">
            <a:off x="148798" y="4599948"/>
            <a:ext cx="7595994" cy="206692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Bienvenue dans Stega Interface ! L'écran d'accueil présente l'interface conviviale, avec un titre accrocheur "Stega Interface" et un bouton "Commencer" pour explorer les fonctionnalités de l'application.</a:t>
            </a:r>
          </a:p>
        </p:txBody>
      </p:sp>
      <p:sp>
        <p:nvSpPr>
          <p:cNvPr name="TextBox 5" id="5"/>
          <p:cNvSpPr txBox="true"/>
          <p:nvPr/>
        </p:nvSpPr>
        <p:spPr>
          <a:xfrm rot="0">
            <a:off x="454223" y="3787800"/>
            <a:ext cx="7290569" cy="476250"/>
          </a:xfrm>
          <a:prstGeom prst="rect">
            <a:avLst/>
          </a:prstGeom>
        </p:spPr>
        <p:txBody>
          <a:bodyPr anchor="t" rtlCol="false" tIns="0" lIns="0" bIns="0" rIns="0">
            <a:spAutoFit/>
          </a:bodyPr>
          <a:lstStyle/>
          <a:p>
            <a:pPr algn="l" marL="669289" indent="-334645" lvl="1">
              <a:lnSpc>
                <a:spcPts val="3719"/>
              </a:lnSpc>
              <a:buFont typeface="Arial"/>
              <a:buChar char="•"/>
            </a:pPr>
            <a:r>
              <a:rPr lang="en-US" sz="3099" spc="30" u="none">
                <a:solidFill>
                  <a:srgbClr val="D40C0C">
                    <a:alpha val="81961"/>
                  </a:srgbClr>
                </a:solidFill>
                <a:latin typeface="TT Mussels Bold"/>
              </a:rPr>
              <a:t>Page de Bienvenue (Welcome Page)</a:t>
            </a:r>
          </a:p>
        </p:txBody>
      </p:sp>
      <p:sp>
        <p:nvSpPr>
          <p:cNvPr name="TextBox 6" id="6"/>
          <p:cNvSpPr txBox="true"/>
          <p:nvPr/>
        </p:nvSpPr>
        <p:spPr>
          <a:xfrm rot="0">
            <a:off x="6870068" y="1019175"/>
            <a:ext cx="4547863" cy="914400"/>
          </a:xfrm>
          <a:prstGeom prst="rect">
            <a:avLst/>
          </a:prstGeom>
        </p:spPr>
        <p:txBody>
          <a:bodyPr anchor="t" rtlCol="false" tIns="0" lIns="0" bIns="0" rIns="0">
            <a:spAutoFit/>
          </a:bodyPr>
          <a:lstStyle/>
          <a:p>
            <a:pPr algn="l" marL="0" indent="0" lvl="0">
              <a:lnSpc>
                <a:spcPts val="7199"/>
              </a:lnSpc>
              <a:spcBef>
                <a:spcPct val="0"/>
              </a:spcBef>
            </a:pPr>
            <a:r>
              <a:rPr lang="en-US" sz="5999" spc="59">
                <a:solidFill>
                  <a:srgbClr val="D40C0C">
                    <a:alpha val="81961"/>
                  </a:srgbClr>
                </a:solidFill>
                <a:latin typeface="TT Mussels Bold"/>
              </a:rPr>
              <a:t>Présentation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7593513" y="2690672"/>
            <a:ext cx="10491172" cy="5904527"/>
          </a:xfrm>
          <a:custGeom>
            <a:avLst/>
            <a:gdLst/>
            <a:ahLst/>
            <a:cxnLst/>
            <a:rect r="r" b="b" t="t" l="l"/>
            <a:pathLst>
              <a:path h="5904527" w="10491172">
                <a:moveTo>
                  <a:pt x="0" y="0"/>
                </a:moveTo>
                <a:lnTo>
                  <a:pt x="10491171" y="0"/>
                </a:lnTo>
                <a:lnTo>
                  <a:pt x="10491171" y="5904527"/>
                </a:lnTo>
                <a:lnTo>
                  <a:pt x="0" y="5904527"/>
                </a:lnTo>
                <a:lnTo>
                  <a:pt x="0" y="0"/>
                </a:lnTo>
                <a:close/>
              </a:path>
            </a:pathLst>
          </a:custGeom>
          <a:blipFill>
            <a:blip r:embed="rId3"/>
            <a:stretch>
              <a:fillRect l="0" t="0" r="0" b="0"/>
            </a:stretch>
          </a:blipFill>
        </p:spPr>
      </p:sp>
      <p:sp>
        <p:nvSpPr>
          <p:cNvPr name="TextBox 4" id="4"/>
          <p:cNvSpPr txBox="true"/>
          <p:nvPr/>
        </p:nvSpPr>
        <p:spPr>
          <a:xfrm rot="0">
            <a:off x="148798" y="4599948"/>
            <a:ext cx="7595994" cy="206692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Après avoir cliqué sur "Commencer", l'utilisateur est dirigé vers une page où il doit choisir entre "Dissimuler le secret" et "Extraire le secret". Deux boutons clairs guident l'utilisateur vers la fonctionnalité de son choix.</a:t>
            </a:r>
          </a:p>
        </p:txBody>
      </p:sp>
      <p:sp>
        <p:nvSpPr>
          <p:cNvPr name="TextBox 5" id="5"/>
          <p:cNvSpPr txBox="true"/>
          <p:nvPr/>
        </p:nvSpPr>
        <p:spPr>
          <a:xfrm rot="0">
            <a:off x="597098" y="3268687"/>
            <a:ext cx="6699393" cy="942975"/>
          </a:xfrm>
          <a:prstGeom prst="rect">
            <a:avLst/>
          </a:prstGeom>
        </p:spPr>
        <p:txBody>
          <a:bodyPr anchor="t" rtlCol="false" tIns="0" lIns="0" bIns="0" rIns="0">
            <a:spAutoFit/>
          </a:bodyPr>
          <a:lstStyle/>
          <a:p>
            <a:pPr algn="l" marL="669289" indent="-334645" lvl="1">
              <a:lnSpc>
                <a:spcPts val="3719"/>
              </a:lnSpc>
              <a:buFont typeface="Arial"/>
              <a:buChar char="•"/>
            </a:pPr>
            <a:r>
              <a:rPr lang="en-US" sz="3099" spc="30" u="none">
                <a:solidFill>
                  <a:srgbClr val="D40C0C">
                    <a:alpha val="81961"/>
                  </a:srgbClr>
                </a:solidFill>
                <a:latin typeface="TT Mussels Bold"/>
              </a:rPr>
              <a:t>Choix entre Dissimuler et Extraire le Secret</a:t>
            </a:r>
          </a:p>
        </p:txBody>
      </p:sp>
      <p:sp>
        <p:nvSpPr>
          <p:cNvPr name="TextBox 6" id="6"/>
          <p:cNvSpPr txBox="true"/>
          <p:nvPr/>
        </p:nvSpPr>
        <p:spPr>
          <a:xfrm rot="0">
            <a:off x="5180782" y="1019175"/>
            <a:ext cx="7926437" cy="914400"/>
          </a:xfrm>
          <a:prstGeom prst="rect">
            <a:avLst/>
          </a:prstGeom>
        </p:spPr>
        <p:txBody>
          <a:bodyPr anchor="t" rtlCol="false" tIns="0" lIns="0" bIns="0" rIns="0">
            <a:spAutoFit/>
          </a:bodyPr>
          <a:lstStyle/>
          <a:p>
            <a:pPr algn="l" marL="0" indent="0" lvl="0">
              <a:lnSpc>
                <a:spcPts val="7199"/>
              </a:lnSpc>
              <a:spcBef>
                <a:spcPct val="0"/>
              </a:spcBef>
            </a:pPr>
            <a:r>
              <a:rPr lang="en-US" sz="5999" spc="59">
                <a:solidFill>
                  <a:srgbClr val="D40C0C">
                    <a:alpha val="81961"/>
                  </a:srgbClr>
                </a:solidFill>
                <a:latin typeface="TT Mussels Bold"/>
              </a:rPr>
              <a:t>Choix de fonctionnalité</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533400" y="-514350"/>
            <a:ext cx="3419475" cy="11201400"/>
            <a:chOff x="0" y="0"/>
            <a:chExt cx="900602" cy="2950163"/>
          </a:xfrm>
        </p:grpSpPr>
        <p:sp>
          <p:nvSpPr>
            <p:cNvPr name="Freeform 3" id="3"/>
            <p:cNvSpPr/>
            <p:nvPr/>
          </p:nvSpPr>
          <p:spPr>
            <a:xfrm flipH="false" flipV="false" rot="0">
              <a:off x="0" y="0"/>
              <a:ext cx="900602" cy="2950163"/>
            </a:xfrm>
            <a:custGeom>
              <a:avLst/>
              <a:gdLst/>
              <a:ahLst/>
              <a:cxnLst/>
              <a:rect r="r" b="b" t="t" l="l"/>
              <a:pathLst>
                <a:path h="2950163" w="900602">
                  <a:moveTo>
                    <a:pt x="0" y="0"/>
                  </a:moveTo>
                  <a:lnTo>
                    <a:pt x="900602" y="0"/>
                  </a:lnTo>
                  <a:lnTo>
                    <a:pt x="900602" y="2950163"/>
                  </a:lnTo>
                  <a:lnTo>
                    <a:pt x="0" y="2950163"/>
                  </a:lnTo>
                  <a:close/>
                </a:path>
              </a:pathLst>
            </a:custGeom>
            <a:solidFill>
              <a:srgbClr val="D8D8D8"/>
            </a:solidFill>
          </p:spPr>
        </p:sp>
        <p:sp>
          <p:nvSpPr>
            <p:cNvPr name="TextBox 4" id="4"/>
            <p:cNvSpPr txBox="true"/>
            <p:nvPr/>
          </p:nvSpPr>
          <p:spPr>
            <a:xfrm>
              <a:off x="0" y="-57150"/>
              <a:ext cx="900602" cy="3007313"/>
            </a:xfrm>
            <a:prstGeom prst="rect">
              <a:avLst/>
            </a:prstGeom>
          </p:spPr>
          <p:txBody>
            <a:bodyPr anchor="ctr" rtlCol="false" tIns="50800" lIns="50800" bIns="50800" rIns="50800"/>
            <a:lstStyle/>
            <a:p>
              <a:pPr algn="ctr">
                <a:lnSpc>
                  <a:spcPts val="3109"/>
                </a:lnSpc>
              </a:pPr>
            </a:p>
          </p:txBody>
        </p:sp>
      </p:grpSp>
      <p:sp>
        <p:nvSpPr>
          <p:cNvPr name="TextBox 5" id="5"/>
          <p:cNvSpPr txBox="true"/>
          <p:nvPr/>
        </p:nvSpPr>
        <p:spPr>
          <a:xfrm rot="5400000">
            <a:off x="-3287359" y="4406266"/>
            <a:ext cx="9253734" cy="1512570"/>
          </a:xfrm>
          <a:prstGeom prst="rect">
            <a:avLst/>
          </a:prstGeom>
        </p:spPr>
        <p:txBody>
          <a:bodyPr anchor="t" rtlCol="false" tIns="0" lIns="0" bIns="0" rIns="0">
            <a:spAutoFit/>
          </a:bodyPr>
          <a:lstStyle/>
          <a:p>
            <a:pPr algn="ctr" marL="0" indent="0" lvl="0">
              <a:lnSpc>
                <a:spcPts val="11040"/>
              </a:lnSpc>
              <a:spcBef>
                <a:spcPct val="0"/>
              </a:spcBef>
            </a:pPr>
            <a:r>
              <a:rPr lang="en-US" sz="12000" spc="-252">
                <a:solidFill>
                  <a:srgbClr val="D40C0C"/>
                </a:solidFill>
                <a:latin typeface="AC Compacta Bold"/>
              </a:rPr>
              <a:t>CONTENU</a:t>
            </a:r>
            <a:r>
              <a:rPr lang="en-US" sz="12000" spc="-252">
                <a:solidFill>
                  <a:srgbClr val="D40C0C"/>
                </a:solidFill>
                <a:latin typeface="AC Compacta Bold"/>
              </a:rPr>
              <a:t> </a:t>
            </a:r>
          </a:p>
        </p:txBody>
      </p:sp>
      <p:sp>
        <p:nvSpPr>
          <p:cNvPr name="TextBox 6" id="6"/>
          <p:cNvSpPr txBox="true"/>
          <p:nvPr/>
        </p:nvSpPr>
        <p:spPr>
          <a:xfrm rot="0">
            <a:off x="5027802" y="825500"/>
            <a:ext cx="2903442"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Introduction</a:t>
            </a:r>
          </a:p>
        </p:txBody>
      </p:sp>
      <p:sp>
        <p:nvSpPr>
          <p:cNvPr name="TextBox 7" id="7"/>
          <p:cNvSpPr txBox="true"/>
          <p:nvPr/>
        </p:nvSpPr>
        <p:spPr>
          <a:xfrm rot="0">
            <a:off x="3381375" y="825500"/>
            <a:ext cx="625080"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01</a:t>
            </a:r>
          </a:p>
        </p:txBody>
      </p:sp>
      <p:sp>
        <p:nvSpPr>
          <p:cNvPr name="TextBox 8" id="8"/>
          <p:cNvSpPr txBox="true"/>
          <p:nvPr/>
        </p:nvSpPr>
        <p:spPr>
          <a:xfrm rot="0">
            <a:off x="3429798" y="2061369"/>
            <a:ext cx="595906"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02</a:t>
            </a:r>
          </a:p>
        </p:txBody>
      </p:sp>
      <p:sp>
        <p:nvSpPr>
          <p:cNvPr name="TextBox 9" id="9"/>
          <p:cNvSpPr txBox="true"/>
          <p:nvPr/>
        </p:nvSpPr>
        <p:spPr>
          <a:xfrm rot="0">
            <a:off x="3390900" y="3293269"/>
            <a:ext cx="663978"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03</a:t>
            </a:r>
          </a:p>
        </p:txBody>
      </p:sp>
      <p:sp>
        <p:nvSpPr>
          <p:cNvPr name="TextBox 10" id="10"/>
          <p:cNvSpPr txBox="true"/>
          <p:nvPr/>
        </p:nvSpPr>
        <p:spPr>
          <a:xfrm rot="0">
            <a:off x="3400625" y="4525169"/>
            <a:ext cx="654254"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04</a:t>
            </a:r>
          </a:p>
        </p:txBody>
      </p:sp>
      <p:sp>
        <p:nvSpPr>
          <p:cNvPr name="TextBox 11" id="11"/>
          <p:cNvSpPr txBox="true"/>
          <p:nvPr/>
        </p:nvSpPr>
        <p:spPr>
          <a:xfrm rot="0">
            <a:off x="5027802" y="3293269"/>
            <a:ext cx="3311874"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PDV Algorithm</a:t>
            </a:r>
          </a:p>
        </p:txBody>
      </p:sp>
      <p:sp>
        <p:nvSpPr>
          <p:cNvPr name="TextBox 12" id="12"/>
          <p:cNvSpPr txBox="true"/>
          <p:nvPr/>
        </p:nvSpPr>
        <p:spPr>
          <a:xfrm rot="0">
            <a:off x="5027802" y="2061369"/>
            <a:ext cx="3311874"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LSB Algorithm</a:t>
            </a:r>
          </a:p>
        </p:txBody>
      </p:sp>
      <p:sp>
        <p:nvSpPr>
          <p:cNvPr name="TextBox 13" id="13"/>
          <p:cNvSpPr txBox="true"/>
          <p:nvPr/>
        </p:nvSpPr>
        <p:spPr>
          <a:xfrm rot="0">
            <a:off x="5027802" y="4525169"/>
            <a:ext cx="3311874"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DCT Algorithm</a:t>
            </a:r>
          </a:p>
        </p:txBody>
      </p:sp>
      <p:sp>
        <p:nvSpPr>
          <p:cNvPr name="TextBox 14" id="14"/>
          <p:cNvSpPr txBox="true"/>
          <p:nvPr/>
        </p:nvSpPr>
        <p:spPr>
          <a:xfrm rot="0">
            <a:off x="3400625" y="5757069"/>
            <a:ext cx="654254"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05</a:t>
            </a:r>
          </a:p>
        </p:txBody>
      </p:sp>
      <p:sp>
        <p:nvSpPr>
          <p:cNvPr name="TextBox 15" id="15"/>
          <p:cNvSpPr txBox="true"/>
          <p:nvPr/>
        </p:nvSpPr>
        <p:spPr>
          <a:xfrm rot="0">
            <a:off x="5027802" y="5757069"/>
            <a:ext cx="3923946"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DHWT Algorithm</a:t>
            </a:r>
          </a:p>
        </p:txBody>
      </p:sp>
      <p:sp>
        <p:nvSpPr>
          <p:cNvPr name="TextBox 16" id="16"/>
          <p:cNvSpPr txBox="true"/>
          <p:nvPr/>
        </p:nvSpPr>
        <p:spPr>
          <a:xfrm rot="0">
            <a:off x="3381375" y="6988969"/>
            <a:ext cx="654254"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06</a:t>
            </a:r>
          </a:p>
        </p:txBody>
      </p:sp>
      <p:sp>
        <p:nvSpPr>
          <p:cNvPr name="TextBox 17" id="17"/>
          <p:cNvSpPr txBox="true"/>
          <p:nvPr/>
        </p:nvSpPr>
        <p:spPr>
          <a:xfrm rot="0">
            <a:off x="5008552" y="6988969"/>
            <a:ext cx="3819684"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INTERFACE GUI</a:t>
            </a:r>
          </a:p>
        </p:txBody>
      </p:sp>
      <p:sp>
        <p:nvSpPr>
          <p:cNvPr name="TextBox 18" id="18"/>
          <p:cNvSpPr txBox="true"/>
          <p:nvPr/>
        </p:nvSpPr>
        <p:spPr>
          <a:xfrm rot="0">
            <a:off x="3381375" y="8220869"/>
            <a:ext cx="654254" cy="688975"/>
          </a:xfrm>
          <a:prstGeom prst="rect">
            <a:avLst/>
          </a:prstGeom>
        </p:spPr>
        <p:txBody>
          <a:bodyPr anchor="t" rtlCol="false" tIns="0" lIns="0" bIns="0" rIns="0">
            <a:spAutoFit/>
          </a:bodyPr>
          <a:lstStyle/>
          <a:p>
            <a:pPr algn="r">
              <a:lnSpc>
                <a:spcPts val="5599"/>
              </a:lnSpc>
              <a:spcBef>
                <a:spcPct val="0"/>
              </a:spcBef>
            </a:pPr>
            <a:r>
              <a:rPr lang="en-US" sz="3999">
                <a:solidFill>
                  <a:srgbClr val="FFFFFF"/>
                </a:solidFill>
                <a:latin typeface="TT Mussels"/>
              </a:rPr>
              <a:t>07</a:t>
            </a:r>
          </a:p>
        </p:txBody>
      </p:sp>
      <p:sp>
        <p:nvSpPr>
          <p:cNvPr name="TextBox 19" id="19"/>
          <p:cNvSpPr txBox="true"/>
          <p:nvPr/>
        </p:nvSpPr>
        <p:spPr>
          <a:xfrm rot="0">
            <a:off x="5008552" y="8220869"/>
            <a:ext cx="3311874" cy="688975"/>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TT Mussels Bold"/>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1025841" y="1209675"/>
            <a:ext cx="6233459" cy="4267954"/>
          </a:xfrm>
          <a:custGeom>
            <a:avLst/>
            <a:gdLst/>
            <a:ahLst/>
            <a:cxnLst/>
            <a:rect r="r" b="b" t="t" l="l"/>
            <a:pathLst>
              <a:path h="4267954" w="6233459">
                <a:moveTo>
                  <a:pt x="0" y="0"/>
                </a:moveTo>
                <a:lnTo>
                  <a:pt x="6233459" y="0"/>
                </a:lnTo>
                <a:lnTo>
                  <a:pt x="6233459" y="4267954"/>
                </a:lnTo>
                <a:lnTo>
                  <a:pt x="0" y="4267954"/>
                </a:lnTo>
                <a:lnTo>
                  <a:pt x="0" y="0"/>
                </a:lnTo>
                <a:close/>
              </a:path>
            </a:pathLst>
          </a:custGeom>
          <a:blipFill>
            <a:blip r:embed="rId3"/>
            <a:stretch>
              <a:fillRect l="0" t="0" r="0" b="0"/>
            </a:stretch>
          </a:blipFill>
        </p:spPr>
      </p:sp>
      <p:sp>
        <p:nvSpPr>
          <p:cNvPr name="Freeform 4" id="4"/>
          <p:cNvSpPr/>
          <p:nvPr/>
        </p:nvSpPr>
        <p:spPr>
          <a:xfrm flipH="false" flipV="false" rot="0">
            <a:off x="11025841" y="5620871"/>
            <a:ext cx="6233459" cy="4620379"/>
          </a:xfrm>
          <a:custGeom>
            <a:avLst/>
            <a:gdLst/>
            <a:ahLst/>
            <a:cxnLst/>
            <a:rect r="r" b="b" t="t" l="l"/>
            <a:pathLst>
              <a:path h="4620379" w="6233459">
                <a:moveTo>
                  <a:pt x="0" y="0"/>
                </a:moveTo>
                <a:lnTo>
                  <a:pt x="6233459" y="0"/>
                </a:lnTo>
                <a:lnTo>
                  <a:pt x="6233459" y="4620379"/>
                </a:lnTo>
                <a:lnTo>
                  <a:pt x="0" y="4620379"/>
                </a:lnTo>
                <a:lnTo>
                  <a:pt x="0" y="0"/>
                </a:lnTo>
                <a:close/>
              </a:path>
            </a:pathLst>
          </a:custGeom>
          <a:blipFill>
            <a:blip r:embed="rId4"/>
            <a:stretch>
              <a:fillRect l="0" t="0" r="0" b="0"/>
            </a:stretch>
          </a:blipFill>
        </p:spPr>
      </p:sp>
      <p:sp>
        <p:nvSpPr>
          <p:cNvPr name="TextBox 5" id="5"/>
          <p:cNvSpPr txBox="true"/>
          <p:nvPr/>
        </p:nvSpPr>
        <p:spPr>
          <a:xfrm rot="0">
            <a:off x="249651" y="4353768"/>
            <a:ext cx="7595994" cy="124777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L'utilisateur sélectionne une image dans laquelle il souhaite dissimuler un secret en cliquant sur "Dissimuler le secret".</a:t>
            </a:r>
          </a:p>
        </p:txBody>
      </p:sp>
      <p:sp>
        <p:nvSpPr>
          <p:cNvPr name="TextBox 6" id="6"/>
          <p:cNvSpPr txBox="true"/>
          <p:nvPr/>
        </p:nvSpPr>
        <p:spPr>
          <a:xfrm rot="0">
            <a:off x="555076" y="2898682"/>
            <a:ext cx="6985143" cy="942975"/>
          </a:xfrm>
          <a:prstGeom prst="rect">
            <a:avLst/>
          </a:prstGeom>
        </p:spPr>
        <p:txBody>
          <a:bodyPr anchor="t" rtlCol="false" tIns="0" lIns="0" bIns="0" rIns="0">
            <a:spAutoFit/>
          </a:bodyPr>
          <a:lstStyle/>
          <a:p>
            <a:pPr algn="l" marL="669289" indent="-334645" lvl="1">
              <a:lnSpc>
                <a:spcPts val="3719"/>
              </a:lnSpc>
              <a:buFont typeface="Arial"/>
              <a:buChar char="•"/>
            </a:pPr>
            <a:r>
              <a:rPr lang="en-US" sz="3099" spc="30" u="none">
                <a:solidFill>
                  <a:srgbClr val="D40C0C">
                    <a:alpha val="81961"/>
                  </a:srgbClr>
                </a:solidFill>
                <a:latin typeface="TT Mussels Bold"/>
              </a:rPr>
              <a:t>Dissimuler le Secret</a:t>
            </a:r>
          </a:p>
          <a:p>
            <a:pPr algn="l" marL="0" indent="0" lvl="0">
              <a:lnSpc>
                <a:spcPts val="3719"/>
              </a:lnSpc>
              <a:spcBef>
                <a:spcPct val="0"/>
              </a:spcBef>
            </a:pPr>
            <a:r>
              <a:rPr lang="en-US" sz="3099" spc="30" u="none">
                <a:solidFill>
                  <a:srgbClr val="D40C0C">
                    <a:alpha val="81961"/>
                  </a:srgbClr>
                </a:solidFill>
                <a:latin typeface="TT Mussels Bold"/>
              </a:rPr>
              <a:t>         </a:t>
            </a:r>
            <a:r>
              <a:rPr lang="en-US" sz="3099" spc="30" u="none">
                <a:solidFill>
                  <a:srgbClr val="D40C0C">
                    <a:alpha val="81961"/>
                  </a:srgbClr>
                </a:solidFill>
                <a:latin typeface="TT Mussels Bold"/>
              </a:rPr>
              <a:t>a. Choix de l'Image à Dissimuler</a:t>
            </a:r>
          </a:p>
        </p:txBody>
      </p:sp>
      <p:sp>
        <p:nvSpPr>
          <p:cNvPr name="TextBox 7" id="7"/>
          <p:cNvSpPr txBox="true"/>
          <p:nvPr/>
        </p:nvSpPr>
        <p:spPr>
          <a:xfrm rot="0">
            <a:off x="6822443" y="330013"/>
            <a:ext cx="1858451" cy="914400"/>
          </a:xfrm>
          <a:prstGeom prst="rect">
            <a:avLst/>
          </a:prstGeom>
        </p:spPr>
        <p:txBody>
          <a:bodyPr anchor="t" rtlCol="false" tIns="0" lIns="0" bIns="0" rIns="0">
            <a:spAutoFit/>
          </a:bodyPr>
          <a:lstStyle/>
          <a:p>
            <a:pPr algn="l" marL="0" indent="0" lvl="0">
              <a:lnSpc>
                <a:spcPts val="7199"/>
              </a:lnSpc>
              <a:spcBef>
                <a:spcPct val="0"/>
              </a:spcBef>
            </a:pPr>
            <a:r>
              <a:rPr lang="en-US" sz="5999" spc="59">
                <a:solidFill>
                  <a:srgbClr val="D40C0C">
                    <a:alpha val="81961"/>
                  </a:srgbClr>
                </a:solidFill>
                <a:latin typeface="TT Mussels Bold"/>
              </a:rPr>
              <a:t>Cas 1</a:t>
            </a:r>
          </a:p>
        </p:txBody>
      </p:sp>
      <p:sp>
        <p:nvSpPr>
          <p:cNvPr name="TextBox 8" id="8"/>
          <p:cNvSpPr txBox="true"/>
          <p:nvPr/>
        </p:nvSpPr>
        <p:spPr>
          <a:xfrm rot="0">
            <a:off x="555076" y="6009435"/>
            <a:ext cx="7290569" cy="942975"/>
          </a:xfrm>
          <a:prstGeom prst="rect">
            <a:avLst/>
          </a:prstGeom>
        </p:spPr>
        <p:txBody>
          <a:bodyPr anchor="t" rtlCol="false" tIns="0" lIns="0" bIns="0" rIns="0">
            <a:spAutoFit/>
          </a:bodyPr>
          <a:lstStyle/>
          <a:p>
            <a:pPr algn="l" marL="669289" indent="-334645" lvl="1">
              <a:lnSpc>
                <a:spcPts val="3719"/>
              </a:lnSpc>
              <a:spcBef>
                <a:spcPct val="0"/>
              </a:spcBef>
              <a:buFont typeface="Arial"/>
              <a:buChar char="•"/>
            </a:pPr>
            <a:r>
              <a:rPr lang="en-US" sz="3099" spc="30">
                <a:solidFill>
                  <a:srgbClr val="D40C0C">
                    <a:alpha val="81961"/>
                  </a:srgbClr>
                </a:solidFill>
                <a:latin typeface="TT Mussels Bold"/>
              </a:rPr>
              <a:t>Choix de la Méthode de Dissimulation</a:t>
            </a:r>
          </a:p>
        </p:txBody>
      </p:sp>
      <p:sp>
        <p:nvSpPr>
          <p:cNvPr name="TextBox 9" id="9"/>
          <p:cNvSpPr txBox="true"/>
          <p:nvPr/>
        </p:nvSpPr>
        <p:spPr>
          <a:xfrm rot="0">
            <a:off x="249651" y="7085760"/>
            <a:ext cx="7595994" cy="124777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Une fois l'image sélectionnée, l'utilisateur choisit la méthode de dissimulation parmi les options disponibles (LSB, PVD, DCT, DHWT).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0736212" y="1244413"/>
            <a:ext cx="6523088" cy="4858342"/>
          </a:xfrm>
          <a:custGeom>
            <a:avLst/>
            <a:gdLst/>
            <a:ahLst/>
            <a:cxnLst/>
            <a:rect r="r" b="b" t="t" l="l"/>
            <a:pathLst>
              <a:path h="4858342" w="6523088">
                <a:moveTo>
                  <a:pt x="0" y="0"/>
                </a:moveTo>
                <a:lnTo>
                  <a:pt x="6523088" y="0"/>
                </a:lnTo>
                <a:lnTo>
                  <a:pt x="6523088" y="4858342"/>
                </a:lnTo>
                <a:lnTo>
                  <a:pt x="0" y="4858342"/>
                </a:lnTo>
                <a:lnTo>
                  <a:pt x="0" y="0"/>
                </a:lnTo>
                <a:close/>
              </a:path>
            </a:pathLst>
          </a:custGeom>
          <a:blipFill>
            <a:blip r:embed="rId3"/>
            <a:stretch>
              <a:fillRect l="0" t="0" r="0" b="0"/>
            </a:stretch>
          </a:blipFill>
        </p:spPr>
      </p:sp>
      <p:sp>
        <p:nvSpPr>
          <p:cNvPr name="Freeform 4" id="4"/>
          <p:cNvSpPr/>
          <p:nvPr/>
        </p:nvSpPr>
        <p:spPr>
          <a:xfrm flipH="false" flipV="false" rot="0">
            <a:off x="10150630" y="6206658"/>
            <a:ext cx="7694251" cy="3902299"/>
          </a:xfrm>
          <a:custGeom>
            <a:avLst/>
            <a:gdLst/>
            <a:ahLst/>
            <a:cxnLst/>
            <a:rect r="r" b="b" t="t" l="l"/>
            <a:pathLst>
              <a:path h="3902299" w="7694251">
                <a:moveTo>
                  <a:pt x="0" y="0"/>
                </a:moveTo>
                <a:lnTo>
                  <a:pt x="7694251" y="0"/>
                </a:lnTo>
                <a:lnTo>
                  <a:pt x="7694251" y="3902300"/>
                </a:lnTo>
                <a:lnTo>
                  <a:pt x="0" y="3902300"/>
                </a:lnTo>
                <a:lnTo>
                  <a:pt x="0" y="0"/>
                </a:lnTo>
                <a:close/>
              </a:path>
            </a:pathLst>
          </a:custGeom>
          <a:blipFill>
            <a:blip r:embed="rId4"/>
            <a:stretch>
              <a:fillRect l="0" t="0" r="0" b="0"/>
            </a:stretch>
          </a:blipFill>
        </p:spPr>
      </p:sp>
      <p:sp>
        <p:nvSpPr>
          <p:cNvPr name="TextBox 5" id="5"/>
          <p:cNvSpPr txBox="true"/>
          <p:nvPr/>
        </p:nvSpPr>
        <p:spPr>
          <a:xfrm rot="0">
            <a:off x="316886" y="3759716"/>
            <a:ext cx="7595994" cy="124777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L'utilisateur peut écrire le secret qu'il souhaite dissimuler dans l'image en utilisant la zone de texte fournie.</a:t>
            </a:r>
          </a:p>
        </p:txBody>
      </p:sp>
      <p:sp>
        <p:nvSpPr>
          <p:cNvPr name="TextBox 6" id="6"/>
          <p:cNvSpPr txBox="true"/>
          <p:nvPr/>
        </p:nvSpPr>
        <p:spPr>
          <a:xfrm rot="0">
            <a:off x="622312" y="2537992"/>
            <a:ext cx="6985143" cy="476250"/>
          </a:xfrm>
          <a:prstGeom prst="rect">
            <a:avLst/>
          </a:prstGeom>
        </p:spPr>
        <p:txBody>
          <a:bodyPr anchor="t" rtlCol="false" tIns="0" lIns="0" bIns="0" rIns="0">
            <a:spAutoFit/>
          </a:bodyPr>
          <a:lstStyle/>
          <a:p>
            <a:pPr algn="l" marL="669289" indent="-334645" lvl="1">
              <a:lnSpc>
                <a:spcPts val="3719"/>
              </a:lnSpc>
              <a:buFont typeface="Arial"/>
              <a:buChar char="•"/>
            </a:pPr>
            <a:r>
              <a:rPr lang="en-US" sz="3099" spc="30">
                <a:solidFill>
                  <a:srgbClr val="D40C0C">
                    <a:alpha val="81961"/>
                  </a:srgbClr>
                </a:solidFill>
                <a:latin typeface="TT Mussels Bold"/>
              </a:rPr>
              <a:t>Saisie du Secret à Dissimuler</a:t>
            </a:r>
          </a:p>
        </p:txBody>
      </p:sp>
      <p:sp>
        <p:nvSpPr>
          <p:cNvPr name="TextBox 7" id="7"/>
          <p:cNvSpPr txBox="true"/>
          <p:nvPr/>
        </p:nvSpPr>
        <p:spPr>
          <a:xfrm rot="0">
            <a:off x="622312" y="5648745"/>
            <a:ext cx="7290569" cy="476250"/>
          </a:xfrm>
          <a:prstGeom prst="rect">
            <a:avLst/>
          </a:prstGeom>
        </p:spPr>
        <p:txBody>
          <a:bodyPr anchor="t" rtlCol="false" tIns="0" lIns="0" bIns="0" rIns="0">
            <a:spAutoFit/>
          </a:bodyPr>
          <a:lstStyle/>
          <a:p>
            <a:pPr algn="l" marL="669289" indent="-334645" lvl="1">
              <a:lnSpc>
                <a:spcPts val="3719"/>
              </a:lnSpc>
              <a:spcBef>
                <a:spcPct val="0"/>
              </a:spcBef>
              <a:buFont typeface="Arial"/>
              <a:buChar char="•"/>
            </a:pPr>
            <a:r>
              <a:rPr lang="en-US" sz="3099" spc="30">
                <a:solidFill>
                  <a:srgbClr val="D40C0C">
                    <a:alpha val="81961"/>
                  </a:srgbClr>
                </a:solidFill>
                <a:latin typeface="TT Mussels Bold"/>
              </a:rPr>
              <a:t>Enregistrement de l'Image Stega</a:t>
            </a:r>
          </a:p>
        </p:txBody>
      </p:sp>
      <p:sp>
        <p:nvSpPr>
          <p:cNvPr name="TextBox 8" id="8"/>
          <p:cNvSpPr txBox="true"/>
          <p:nvPr/>
        </p:nvSpPr>
        <p:spPr>
          <a:xfrm rot="0">
            <a:off x="316886" y="6491708"/>
            <a:ext cx="7595994" cy="124777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Une fois le secret dissimulé, l'utilisateur peut enregistrer l'image stega résultante en cliquant sur "Enregistrer l'image"</a:t>
            </a:r>
          </a:p>
        </p:txBody>
      </p:sp>
      <p:sp>
        <p:nvSpPr>
          <p:cNvPr name="TextBox 9" id="9"/>
          <p:cNvSpPr txBox="true"/>
          <p:nvPr/>
        </p:nvSpPr>
        <p:spPr>
          <a:xfrm rot="0">
            <a:off x="6829508" y="330013"/>
            <a:ext cx="1858451" cy="914400"/>
          </a:xfrm>
          <a:prstGeom prst="rect">
            <a:avLst/>
          </a:prstGeom>
        </p:spPr>
        <p:txBody>
          <a:bodyPr anchor="t" rtlCol="false" tIns="0" lIns="0" bIns="0" rIns="0">
            <a:spAutoFit/>
          </a:bodyPr>
          <a:lstStyle/>
          <a:p>
            <a:pPr algn="l" marL="0" indent="0" lvl="0">
              <a:lnSpc>
                <a:spcPts val="7199"/>
              </a:lnSpc>
              <a:spcBef>
                <a:spcPct val="0"/>
              </a:spcBef>
            </a:pPr>
            <a:r>
              <a:rPr lang="en-US" sz="5999" spc="59">
                <a:solidFill>
                  <a:srgbClr val="D40C0C">
                    <a:alpha val="81961"/>
                  </a:srgbClr>
                </a:solidFill>
                <a:latin typeface="TT Mussels Bold"/>
              </a:rPr>
              <a:t>Cas 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9827255" y="209677"/>
            <a:ext cx="7920697" cy="5843805"/>
          </a:xfrm>
          <a:custGeom>
            <a:avLst/>
            <a:gdLst/>
            <a:ahLst/>
            <a:cxnLst/>
            <a:rect r="r" b="b" t="t" l="l"/>
            <a:pathLst>
              <a:path h="5843805" w="7920697">
                <a:moveTo>
                  <a:pt x="0" y="0"/>
                </a:moveTo>
                <a:lnTo>
                  <a:pt x="7920698" y="0"/>
                </a:lnTo>
                <a:lnTo>
                  <a:pt x="7920698" y="5843805"/>
                </a:lnTo>
                <a:lnTo>
                  <a:pt x="0" y="5843805"/>
                </a:lnTo>
                <a:lnTo>
                  <a:pt x="0" y="0"/>
                </a:lnTo>
                <a:close/>
              </a:path>
            </a:pathLst>
          </a:custGeom>
          <a:blipFill>
            <a:blip r:embed="rId3"/>
            <a:stretch>
              <a:fillRect l="0" t="0" r="0" b="0"/>
            </a:stretch>
          </a:blipFill>
        </p:spPr>
      </p:sp>
      <p:sp>
        <p:nvSpPr>
          <p:cNvPr name="Freeform 4" id="4"/>
          <p:cNvSpPr/>
          <p:nvPr/>
        </p:nvSpPr>
        <p:spPr>
          <a:xfrm flipH="false" flipV="false" rot="0">
            <a:off x="9827255" y="6124995"/>
            <a:ext cx="7920697" cy="3988773"/>
          </a:xfrm>
          <a:custGeom>
            <a:avLst/>
            <a:gdLst/>
            <a:ahLst/>
            <a:cxnLst/>
            <a:rect r="r" b="b" t="t" l="l"/>
            <a:pathLst>
              <a:path h="3988773" w="7920697">
                <a:moveTo>
                  <a:pt x="0" y="0"/>
                </a:moveTo>
                <a:lnTo>
                  <a:pt x="7920698" y="0"/>
                </a:lnTo>
                <a:lnTo>
                  <a:pt x="7920698" y="3988773"/>
                </a:lnTo>
                <a:lnTo>
                  <a:pt x="0" y="3988773"/>
                </a:lnTo>
                <a:lnTo>
                  <a:pt x="0" y="0"/>
                </a:lnTo>
                <a:close/>
              </a:path>
            </a:pathLst>
          </a:custGeom>
          <a:blipFill>
            <a:blip r:embed="rId4"/>
            <a:stretch>
              <a:fillRect l="0" t="0" r="-811" b="-13800"/>
            </a:stretch>
          </a:blipFill>
        </p:spPr>
      </p:sp>
      <p:sp>
        <p:nvSpPr>
          <p:cNvPr name="TextBox 5" id="5"/>
          <p:cNvSpPr txBox="true"/>
          <p:nvPr/>
        </p:nvSpPr>
        <p:spPr>
          <a:xfrm rot="0">
            <a:off x="384121" y="3978791"/>
            <a:ext cx="7595994" cy="1247775"/>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Si l'utilisateur choisit "Extraire le secret", il doit sélectionner l'image stega qui contient le secret à extraire.</a:t>
            </a:r>
          </a:p>
        </p:txBody>
      </p:sp>
      <p:sp>
        <p:nvSpPr>
          <p:cNvPr name="TextBox 6" id="6"/>
          <p:cNvSpPr txBox="true"/>
          <p:nvPr/>
        </p:nvSpPr>
        <p:spPr>
          <a:xfrm rot="0">
            <a:off x="689547" y="2523705"/>
            <a:ext cx="6985143" cy="942975"/>
          </a:xfrm>
          <a:prstGeom prst="rect">
            <a:avLst/>
          </a:prstGeom>
        </p:spPr>
        <p:txBody>
          <a:bodyPr anchor="t" rtlCol="false" tIns="0" lIns="0" bIns="0" rIns="0">
            <a:spAutoFit/>
          </a:bodyPr>
          <a:lstStyle/>
          <a:p>
            <a:pPr algn="l" marL="669289" indent="-334645" lvl="1">
              <a:lnSpc>
                <a:spcPts val="3719"/>
              </a:lnSpc>
              <a:buFont typeface="Arial"/>
              <a:buChar char="•"/>
            </a:pPr>
            <a:r>
              <a:rPr lang="en-US" sz="3099" spc="30">
                <a:solidFill>
                  <a:srgbClr val="D40C0C">
                    <a:alpha val="81961"/>
                  </a:srgbClr>
                </a:solidFill>
                <a:latin typeface="TT Mussels Bold"/>
              </a:rPr>
              <a:t>Sélection de l'Image Stega à Extraire</a:t>
            </a:r>
          </a:p>
        </p:txBody>
      </p:sp>
      <p:sp>
        <p:nvSpPr>
          <p:cNvPr name="TextBox 7" id="7"/>
          <p:cNvSpPr txBox="true"/>
          <p:nvPr/>
        </p:nvSpPr>
        <p:spPr>
          <a:xfrm rot="0">
            <a:off x="689547" y="5867820"/>
            <a:ext cx="7290569" cy="476250"/>
          </a:xfrm>
          <a:prstGeom prst="rect">
            <a:avLst/>
          </a:prstGeom>
        </p:spPr>
        <p:txBody>
          <a:bodyPr anchor="t" rtlCol="false" tIns="0" lIns="0" bIns="0" rIns="0">
            <a:spAutoFit/>
          </a:bodyPr>
          <a:lstStyle/>
          <a:p>
            <a:pPr algn="l" marL="669289" indent="-334645" lvl="1">
              <a:lnSpc>
                <a:spcPts val="3719"/>
              </a:lnSpc>
              <a:spcBef>
                <a:spcPct val="0"/>
              </a:spcBef>
              <a:buFont typeface="Arial"/>
              <a:buChar char="•"/>
            </a:pPr>
            <a:r>
              <a:rPr lang="en-US" sz="3099" spc="30">
                <a:solidFill>
                  <a:srgbClr val="D40C0C">
                    <a:alpha val="81961"/>
                  </a:srgbClr>
                </a:solidFill>
                <a:latin typeface="TT Mussels Bold"/>
              </a:rPr>
              <a:t>Affichage du Secret Extrait</a:t>
            </a:r>
          </a:p>
        </p:txBody>
      </p:sp>
      <p:sp>
        <p:nvSpPr>
          <p:cNvPr name="TextBox 8" id="8"/>
          <p:cNvSpPr txBox="true"/>
          <p:nvPr/>
        </p:nvSpPr>
        <p:spPr>
          <a:xfrm rot="0">
            <a:off x="384121" y="6915570"/>
            <a:ext cx="7595994" cy="838200"/>
          </a:xfrm>
          <a:prstGeom prst="rect">
            <a:avLst/>
          </a:prstGeom>
        </p:spPr>
        <p:txBody>
          <a:bodyPr anchor="t" rtlCol="false" tIns="0" lIns="0" bIns="0" rIns="0">
            <a:spAutoFit/>
          </a:bodyPr>
          <a:lstStyle/>
          <a:p>
            <a:pPr algn="l" marL="0" indent="0" lvl="0">
              <a:lnSpc>
                <a:spcPts val="3240"/>
              </a:lnSpc>
              <a:spcBef>
                <a:spcPct val="0"/>
              </a:spcBef>
            </a:pPr>
            <a:r>
              <a:rPr lang="en-US" sz="2700" spc="27">
                <a:solidFill>
                  <a:srgbClr val="FFFFFF">
                    <a:alpha val="81961"/>
                  </a:srgbClr>
                </a:solidFill>
                <a:latin typeface="TT Mussels"/>
              </a:rPr>
              <a:t>Une fois l'image stega sélectionnée, le secret est extrait avec succès et affiché à l'utilisateur.</a:t>
            </a:r>
          </a:p>
        </p:txBody>
      </p:sp>
      <p:sp>
        <p:nvSpPr>
          <p:cNvPr name="TextBox 9" id="9"/>
          <p:cNvSpPr txBox="true"/>
          <p:nvPr/>
        </p:nvSpPr>
        <p:spPr>
          <a:xfrm rot="0">
            <a:off x="6829508" y="330013"/>
            <a:ext cx="2060157" cy="914400"/>
          </a:xfrm>
          <a:prstGeom prst="rect">
            <a:avLst/>
          </a:prstGeom>
        </p:spPr>
        <p:txBody>
          <a:bodyPr anchor="t" rtlCol="false" tIns="0" lIns="0" bIns="0" rIns="0">
            <a:spAutoFit/>
          </a:bodyPr>
          <a:lstStyle/>
          <a:p>
            <a:pPr algn="l" marL="0" indent="0" lvl="0">
              <a:lnSpc>
                <a:spcPts val="7199"/>
              </a:lnSpc>
              <a:spcBef>
                <a:spcPct val="0"/>
              </a:spcBef>
            </a:pPr>
            <a:r>
              <a:rPr lang="en-US" sz="5999" spc="59">
                <a:solidFill>
                  <a:srgbClr val="D40C0C">
                    <a:alpha val="81961"/>
                  </a:srgbClr>
                </a:solidFill>
                <a:latin typeface="TT Mussels Bold"/>
              </a:rPr>
              <a:t>Cas 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grpSp>
        <p:nvGrpSpPr>
          <p:cNvPr name="Group 3" id="3"/>
          <p:cNvGrpSpPr/>
          <p:nvPr/>
        </p:nvGrpSpPr>
        <p:grpSpPr>
          <a:xfrm rot="0">
            <a:off x="1504950" y="-323850"/>
            <a:ext cx="5954272" cy="8074692"/>
            <a:chOff x="0" y="0"/>
            <a:chExt cx="7939029" cy="10766257"/>
          </a:xfrm>
        </p:grpSpPr>
        <p:pic>
          <p:nvPicPr>
            <p:cNvPr name="Picture 4" id="4"/>
            <p:cNvPicPr>
              <a:picLocks noChangeAspect="true"/>
            </p:cNvPicPr>
            <p:nvPr/>
          </p:nvPicPr>
          <p:blipFill>
            <a:blip r:embed="rId3"/>
            <a:srcRect l="27175" t="0" r="31806" b="0"/>
            <a:stretch>
              <a:fillRect/>
            </a:stretch>
          </p:blipFill>
          <p:spPr>
            <a:xfrm flipH="false" flipV="false">
              <a:off x="0" y="0"/>
              <a:ext cx="7939029" cy="10766257"/>
            </a:xfrm>
            <a:prstGeom prst="rect">
              <a:avLst/>
            </a:prstGeom>
          </p:spPr>
        </p:pic>
      </p:grpSp>
      <p:grpSp>
        <p:nvGrpSpPr>
          <p:cNvPr name="Group 5" id="5"/>
          <p:cNvGrpSpPr/>
          <p:nvPr/>
        </p:nvGrpSpPr>
        <p:grpSpPr>
          <a:xfrm rot="0">
            <a:off x="1504950" y="8032026"/>
            <a:ext cx="5954272" cy="2509386"/>
            <a:chOff x="0" y="0"/>
            <a:chExt cx="7939029" cy="3345848"/>
          </a:xfrm>
        </p:grpSpPr>
        <p:pic>
          <p:nvPicPr>
            <p:cNvPr name="Picture 6" id="6"/>
            <p:cNvPicPr>
              <a:picLocks noChangeAspect="true"/>
            </p:cNvPicPr>
            <p:nvPr/>
          </p:nvPicPr>
          <p:blipFill>
            <a:blip r:embed="rId4"/>
            <a:srcRect l="0" t="12538" r="0" b="12538"/>
            <a:stretch>
              <a:fillRect/>
            </a:stretch>
          </p:blipFill>
          <p:spPr>
            <a:xfrm flipH="false" flipV="false">
              <a:off x="0" y="0"/>
              <a:ext cx="7939029" cy="3345848"/>
            </a:xfrm>
            <a:prstGeom prst="rect">
              <a:avLst/>
            </a:prstGeom>
          </p:spPr>
        </p:pic>
      </p:grpSp>
      <p:sp>
        <p:nvSpPr>
          <p:cNvPr name="TextBox 7" id="7"/>
          <p:cNvSpPr txBox="true"/>
          <p:nvPr/>
        </p:nvSpPr>
        <p:spPr>
          <a:xfrm rot="0">
            <a:off x="8768060" y="2887409"/>
            <a:ext cx="8167494" cy="6724650"/>
          </a:xfrm>
          <a:prstGeom prst="rect">
            <a:avLst/>
          </a:prstGeom>
        </p:spPr>
        <p:txBody>
          <a:bodyPr anchor="t" rtlCol="false" tIns="0" lIns="0" bIns="0" rIns="0">
            <a:spAutoFit/>
          </a:bodyPr>
          <a:lstStyle/>
          <a:p>
            <a:pPr>
              <a:lnSpc>
                <a:spcPts val="3359"/>
              </a:lnSpc>
            </a:pPr>
            <a:r>
              <a:rPr lang="en-US" sz="2799" spc="27">
                <a:solidFill>
                  <a:srgbClr val="FFFFFF">
                    <a:alpha val="81961"/>
                  </a:srgbClr>
                </a:solidFill>
                <a:latin typeface="TT Mussels"/>
              </a:rPr>
              <a:t>La Stega Interface offre une interface conviviale pour intégrer et extraire des messages secrets dans des images, explorant ainsi les possibilités de la stéganographie. La diversité des méthodes de codage disponibles, telles que LSB, PVD, DCT et DHWT, reflète l'adaptabilité de l'application aux besoins spécifiques de l'utilisateur.</a:t>
            </a:r>
          </a:p>
          <a:p>
            <a:pPr>
              <a:lnSpc>
                <a:spcPts val="3359"/>
              </a:lnSpc>
            </a:pPr>
          </a:p>
          <a:p>
            <a:pPr>
              <a:lnSpc>
                <a:spcPts val="3359"/>
              </a:lnSpc>
            </a:pPr>
            <a:r>
              <a:rPr lang="en-US" sz="2799" spc="27">
                <a:solidFill>
                  <a:srgbClr val="FFFFFF">
                    <a:alpha val="81961"/>
                  </a:srgbClr>
                </a:solidFill>
                <a:latin typeface="TT Mussels"/>
              </a:rPr>
              <a:t>En résumé, cette application incarne l'évolution continue de la stéganographie, offrant aux utilisateurs une manière créative et sécurisée de protéger leurs données confidentielles. La possibilité de dissimuler des messages dans des images et de les extraire avec succès souligne l'importance croissante de la confidentialité dans le monde numérique moderne.</a:t>
            </a:r>
          </a:p>
          <a:p>
            <a:pPr algn="l" marL="0" indent="0" lvl="0">
              <a:lnSpc>
                <a:spcPts val="3359"/>
              </a:lnSpc>
              <a:spcBef>
                <a:spcPct val="0"/>
              </a:spcBef>
            </a:pPr>
          </a:p>
        </p:txBody>
      </p:sp>
      <p:sp>
        <p:nvSpPr>
          <p:cNvPr name="TextBox 8" id="8"/>
          <p:cNvSpPr txBox="true"/>
          <p:nvPr/>
        </p:nvSpPr>
        <p:spPr>
          <a:xfrm rot="0">
            <a:off x="8875444" y="1561046"/>
            <a:ext cx="3976363" cy="933450"/>
          </a:xfrm>
          <a:prstGeom prst="rect">
            <a:avLst/>
          </a:prstGeom>
        </p:spPr>
        <p:txBody>
          <a:bodyPr anchor="t" rtlCol="false" tIns="0" lIns="0" bIns="0" rIns="0">
            <a:spAutoFit/>
          </a:bodyPr>
          <a:lstStyle/>
          <a:p>
            <a:pPr algn="l" marL="0" indent="0" lvl="0">
              <a:lnSpc>
                <a:spcPts val="7200"/>
              </a:lnSpc>
              <a:spcBef>
                <a:spcPct val="0"/>
              </a:spcBef>
            </a:pPr>
            <a:r>
              <a:rPr lang="en-US" sz="6000" spc="60">
                <a:solidFill>
                  <a:srgbClr val="D40C0C">
                    <a:alpha val="81961"/>
                  </a:srgbClr>
                </a:solidFill>
                <a:latin typeface="TT Mussels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8D8D8"/>
        </a:solidFill>
      </p:bgPr>
    </p:bg>
    <p:spTree>
      <p:nvGrpSpPr>
        <p:cNvPr id="1" name=""/>
        <p:cNvGrpSpPr/>
        <p:nvPr/>
      </p:nvGrpSpPr>
      <p:grpSpPr>
        <a:xfrm>
          <a:off x="0" y="0"/>
          <a:ext cx="0" cy="0"/>
          <a:chOff x="0" y="0"/>
          <a:chExt cx="0" cy="0"/>
        </a:xfrm>
      </p:grpSpPr>
      <p:grpSp>
        <p:nvGrpSpPr>
          <p:cNvPr name="Group 2" id="2"/>
          <p:cNvGrpSpPr/>
          <p:nvPr/>
        </p:nvGrpSpPr>
        <p:grpSpPr>
          <a:xfrm rot="0">
            <a:off x="11656807" y="-216065"/>
            <a:ext cx="6791855" cy="10719130"/>
            <a:chOff x="0" y="0"/>
            <a:chExt cx="9055806" cy="14292173"/>
          </a:xfrm>
        </p:grpSpPr>
        <p:pic>
          <p:nvPicPr>
            <p:cNvPr name="Picture 3" id="3"/>
            <p:cNvPicPr>
              <a:picLocks noChangeAspect="true"/>
            </p:cNvPicPr>
            <p:nvPr/>
          </p:nvPicPr>
          <p:blipFill>
            <a:blip r:embed="rId2"/>
            <a:srcRect l="28892" t="0" r="28892" b="0"/>
            <a:stretch>
              <a:fillRect/>
            </a:stretch>
          </p:blipFill>
          <p:spPr>
            <a:xfrm flipH="false" flipV="false">
              <a:off x="0" y="0"/>
              <a:ext cx="9055806" cy="14292173"/>
            </a:xfrm>
            <a:prstGeom prst="rect">
              <a:avLst/>
            </a:prstGeom>
          </p:spPr>
        </p:pic>
      </p:grpSp>
      <p:sp>
        <p:nvSpPr>
          <p:cNvPr name="TextBox 4" id="4"/>
          <p:cNvSpPr txBox="true"/>
          <p:nvPr/>
        </p:nvSpPr>
        <p:spPr>
          <a:xfrm rot="0">
            <a:off x="1028700" y="2809629"/>
            <a:ext cx="9898581" cy="6867525"/>
          </a:xfrm>
          <a:prstGeom prst="rect">
            <a:avLst/>
          </a:prstGeom>
        </p:spPr>
        <p:txBody>
          <a:bodyPr anchor="t" rtlCol="false" tIns="0" lIns="0" bIns="0" rIns="0">
            <a:spAutoFit/>
          </a:bodyPr>
          <a:lstStyle/>
          <a:p>
            <a:pPr marL="0" indent="0" lvl="0">
              <a:lnSpc>
                <a:spcPts val="3600"/>
              </a:lnSpc>
              <a:spcBef>
                <a:spcPct val="0"/>
              </a:spcBef>
            </a:pPr>
            <a:r>
              <a:rPr lang="en-US" sz="3000" spc="30">
                <a:solidFill>
                  <a:srgbClr val="191919">
                    <a:alpha val="81961"/>
                  </a:srgbClr>
                </a:solidFill>
                <a:latin typeface="TT Mussels"/>
              </a:rPr>
              <a:t>Dans le paysage de la sécurité de l'information, la préservation des données sensibles devient de plus en plus cruciale. Pour répondre à ce besoin, la stéganographie, une technique ancienne, offre une approche distinctive en dissimulant des informations confidentielles au sein de supports en apparence inoffensifs. Ce rapport, quant à lui, explore le développement d'une application munie d'une Interface Graphique (GUI), intégrant une variété d'algorithmes de stéganographie tels que le Least Significant Bit (LSB), la Pixel Difference Value (PDV), la Discrete Cosine Transform (DCT), et la Discrete Haar Wavelet Transform (DHWT). L'intégration de ces algorithmes au sein d'une interface utilisateur unique procure une plateforme conviviale pour la dissimulation et la récupération sécurisées des données.</a:t>
            </a:r>
          </a:p>
        </p:txBody>
      </p:sp>
      <p:sp>
        <p:nvSpPr>
          <p:cNvPr name="TextBox 5" id="5"/>
          <p:cNvSpPr txBox="true"/>
          <p:nvPr/>
        </p:nvSpPr>
        <p:spPr>
          <a:xfrm rot="0">
            <a:off x="1028700" y="902366"/>
            <a:ext cx="9898581" cy="1512570"/>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60" t="-95617" r="-1744" b="-84038"/>
            </a:stretch>
          </a:blipFill>
        </p:spPr>
      </p:sp>
      <p:grpSp>
        <p:nvGrpSpPr>
          <p:cNvPr name="Group 3" id="3"/>
          <p:cNvGrpSpPr/>
          <p:nvPr/>
        </p:nvGrpSpPr>
        <p:grpSpPr>
          <a:xfrm rot="0">
            <a:off x="1028700" y="1028700"/>
            <a:ext cx="16230600" cy="8172537"/>
            <a:chOff x="0" y="0"/>
            <a:chExt cx="4274726" cy="2152438"/>
          </a:xfrm>
        </p:grpSpPr>
        <p:sp>
          <p:nvSpPr>
            <p:cNvPr name="Freeform 4" id="4"/>
            <p:cNvSpPr/>
            <p:nvPr/>
          </p:nvSpPr>
          <p:spPr>
            <a:xfrm flipH="false" flipV="false" rot="0">
              <a:off x="0" y="0"/>
              <a:ext cx="4274726" cy="2152438"/>
            </a:xfrm>
            <a:custGeom>
              <a:avLst/>
              <a:gdLst/>
              <a:ahLst/>
              <a:cxnLst/>
              <a:rect r="r" b="b" t="t" l="l"/>
              <a:pathLst>
                <a:path h="2152438" w="4274726">
                  <a:moveTo>
                    <a:pt x="0" y="0"/>
                  </a:moveTo>
                  <a:lnTo>
                    <a:pt x="4274726" y="0"/>
                  </a:lnTo>
                  <a:lnTo>
                    <a:pt x="4274726" y="2152438"/>
                  </a:lnTo>
                  <a:lnTo>
                    <a:pt x="0" y="2152438"/>
                  </a:lnTo>
                  <a:close/>
                </a:path>
              </a:pathLst>
            </a:custGeom>
            <a:solidFill>
              <a:srgbClr val="191919"/>
            </a:solidFill>
          </p:spPr>
        </p:sp>
        <p:sp>
          <p:nvSpPr>
            <p:cNvPr name="TextBox 5" id="5"/>
            <p:cNvSpPr txBox="true"/>
            <p:nvPr/>
          </p:nvSpPr>
          <p:spPr>
            <a:xfrm>
              <a:off x="0" y="-57150"/>
              <a:ext cx="4274726" cy="2209588"/>
            </a:xfrm>
            <a:prstGeom prst="rect">
              <a:avLst/>
            </a:prstGeom>
          </p:spPr>
          <p:txBody>
            <a:bodyPr anchor="ctr" rtlCol="false" tIns="50800" lIns="50800" bIns="50800" rIns="50800"/>
            <a:lstStyle/>
            <a:p>
              <a:pPr algn="ctr">
                <a:lnSpc>
                  <a:spcPts val="3109"/>
                </a:lnSpc>
              </a:pPr>
            </a:p>
          </p:txBody>
        </p:sp>
      </p:grpSp>
      <p:grpSp>
        <p:nvGrpSpPr>
          <p:cNvPr name="Group 6" id="6"/>
          <p:cNvGrpSpPr/>
          <p:nvPr/>
        </p:nvGrpSpPr>
        <p:grpSpPr>
          <a:xfrm rot="0">
            <a:off x="1028700" y="1028700"/>
            <a:ext cx="4513986" cy="8172537"/>
            <a:chOff x="0" y="0"/>
            <a:chExt cx="6018648" cy="10896716"/>
          </a:xfrm>
        </p:grpSpPr>
        <p:pic>
          <p:nvPicPr>
            <p:cNvPr name="Picture 7" id="7"/>
            <p:cNvPicPr>
              <a:picLocks noChangeAspect="true"/>
            </p:cNvPicPr>
            <p:nvPr/>
          </p:nvPicPr>
          <p:blipFill>
            <a:blip r:embed="rId3"/>
            <a:srcRect l="22581" t="0" r="40619" b="0"/>
            <a:stretch>
              <a:fillRect/>
            </a:stretch>
          </p:blipFill>
          <p:spPr>
            <a:xfrm flipH="false" flipV="false">
              <a:off x="0" y="0"/>
              <a:ext cx="6018648" cy="10896716"/>
            </a:xfrm>
            <a:prstGeom prst="rect">
              <a:avLst/>
            </a:prstGeom>
          </p:spPr>
        </p:pic>
      </p:grpSp>
      <p:sp>
        <p:nvSpPr>
          <p:cNvPr name="TextBox 8" id="8"/>
          <p:cNvSpPr txBox="true"/>
          <p:nvPr/>
        </p:nvSpPr>
        <p:spPr>
          <a:xfrm rot="0">
            <a:off x="6082358" y="3515234"/>
            <a:ext cx="10717608" cy="5038427"/>
          </a:xfrm>
          <a:prstGeom prst="rect">
            <a:avLst/>
          </a:prstGeom>
        </p:spPr>
        <p:txBody>
          <a:bodyPr anchor="t" rtlCol="false" tIns="0" lIns="0" bIns="0" rIns="0">
            <a:spAutoFit/>
          </a:bodyPr>
          <a:lstStyle/>
          <a:p>
            <a:pPr algn="l" marL="647700" indent="-323850" lvl="1">
              <a:lnSpc>
                <a:spcPts val="3600"/>
              </a:lnSpc>
              <a:spcBef>
                <a:spcPct val="0"/>
              </a:spcBef>
              <a:buFont typeface="Arial"/>
              <a:buChar char="•"/>
            </a:pPr>
            <a:r>
              <a:rPr lang="en-US" sz="3000" spc="30">
                <a:solidFill>
                  <a:srgbClr val="FFFFFF">
                    <a:alpha val="81961"/>
                  </a:srgbClr>
                </a:solidFill>
                <a:latin typeface="TT Mussels"/>
              </a:rPr>
              <a:t>C</a:t>
            </a:r>
            <a:r>
              <a:rPr lang="en-US" sz="3000" spc="30" strike="noStrike" u="none">
                <a:solidFill>
                  <a:srgbClr val="FFFFFF">
                    <a:alpha val="81961"/>
                  </a:srgbClr>
                </a:solidFill>
                <a:latin typeface="TT Mussels"/>
              </a:rPr>
              <a:t>oncevoir une interface graphique conviviale qui simplifie les opérations liées à la stéganographie.</a:t>
            </a:r>
          </a:p>
          <a:p>
            <a:pPr algn="l" marL="647700" indent="-323850" lvl="1">
              <a:lnSpc>
                <a:spcPts val="3600"/>
              </a:lnSpc>
              <a:spcBef>
                <a:spcPct val="0"/>
              </a:spcBef>
              <a:buFont typeface="Arial"/>
              <a:buChar char="•"/>
            </a:pPr>
            <a:r>
              <a:rPr lang="en-US" sz="3000" spc="30" strike="noStrike" u="none">
                <a:solidFill>
                  <a:srgbClr val="FFFFFF">
                    <a:alpha val="81961"/>
                  </a:srgbClr>
                </a:solidFill>
                <a:latin typeface="TT Mussels"/>
              </a:rPr>
              <a:t>Mettre en œuvre de manière fonctionnelle les algorithmes de LSB, PDV, DCT et DHWT pour dissimuler de manière efficace les données.</a:t>
            </a:r>
          </a:p>
          <a:p>
            <a:pPr algn="l" marL="647700" indent="-323850" lvl="1">
              <a:lnSpc>
                <a:spcPts val="3600"/>
              </a:lnSpc>
              <a:spcBef>
                <a:spcPct val="0"/>
              </a:spcBef>
              <a:buFont typeface="Arial"/>
              <a:buChar char="•"/>
            </a:pPr>
            <a:r>
              <a:rPr lang="en-US" sz="3000" spc="30" strike="noStrike" u="none">
                <a:solidFill>
                  <a:srgbClr val="FFFFFF">
                    <a:alpha val="81961"/>
                  </a:srgbClr>
                </a:solidFill>
                <a:latin typeface="TT Mussels"/>
              </a:rPr>
              <a:t>Offrir une expérience utilisateur intuitive en autorisant la personnalisation des paramètres et des entrées.</a:t>
            </a:r>
          </a:p>
          <a:p>
            <a:pPr algn="l" marL="647700" indent="-323850" lvl="1">
              <a:lnSpc>
                <a:spcPts val="3600"/>
              </a:lnSpc>
              <a:spcBef>
                <a:spcPct val="0"/>
              </a:spcBef>
              <a:buFont typeface="Arial"/>
              <a:buChar char="•"/>
            </a:pPr>
            <a:r>
              <a:rPr lang="en-US" sz="3000" spc="30" strike="noStrike" u="none">
                <a:solidFill>
                  <a:srgbClr val="FFFFFF">
                    <a:alpha val="81961"/>
                  </a:srgbClr>
                </a:solidFill>
                <a:latin typeface="TT Mussels"/>
              </a:rPr>
              <a:t>Permettre aux utilisateurs de visualiser et d'évaluer en détail l'efficacité de chaque algorithme, ajoutant ainsi une dimension d'analyse approfondie</a:t>
            </a:r>
          </a:p>
          <a:p>
            <a:pPr algn="l" marL="0" indent="0" lvl="0">
              <a:lnSpc>
                <a:spcPts val="3600"/>
              </a:lnSpc>
              <a:spcBef>
                <a:spcPct val="0"/>
              </a:spcBef>
            </a:pPr>
          </a:p>
        </p:txBody>
      </p:sp>
      <p:sp>
        <p:nvSpPr>
          <p:cNvPr name="TextBox 9" id="9"/>
          <p:cNvSpPr txBox="true"/>
          <p:nvPr/>
        </p:nvSpPr>
        <p:spPr>
          <a:xfrm rot="0">
            <a:off x="6082358" y="1632178"/>
            <a:ext cx="10717608" cy="1511583"/>
          </a:xfrm>
          <a:prstGeom prst="rect">
            <a:avLst/>
          </a:prstGeom>
        </p:spPr>
        <p:txBody>
          <a:bodyPr anchor="t" rtlCol="false" tIns="0" lIns="0" bIns="0" rIns="0">
            <a:spAutoFit/>
          </a:bodyPr>
          <a:lstStyle/>
          <a:p>
            <a:pPr algn="l" marL="0" indent="0" lvl="0">
              <a:lnSpc>
                <a:spcPts val="11039"/>
              </a:lnSpc>
              <a:spcBef>
                <a:spcPct val="0"/>
              </a:spcBef>
            </a:pPr>
            <a:r>
              <a:rPr lang="en-US" sz="11999" spc="-251">
                <a:solidFill>
                  <a:srgbClr val="D40C0C"/>
                </a:solidFill>
                <a:latin typeface="AC Compacta Bold"/>
              </a:rPr>
              <a:t>OBJECTIFS</a:t>
            </a:r>
            <a:r>
              <a:rPr lang="en-US" sz="11999" spc="-251">
                <a:solidFill>
                  <a:srgbClr val="D40C0C"/>
                </a:solidFill>
                <a:latin typeface="AC Compacta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TextBox 3" id="3"/>
          <p:cNvSpPr txBox="true"/>
          <p:nvPr/>
        </p:nvSpPr>
        <p:spPr>
          <a:xfrm rot="0">
            <a:off x="1028700" y="2534056"/>
            <a:ext cx="8263488" cy="6867119"/>
          </a:xfrm>
          <a:prstGeom prst="rect">
            <a:avLst/>
          </a:prstGeom>
        </p:spPr>
        <p:txBody>
          <a:bodyPr anchor="t" rtlCol="false" tIns="0" lIns="0" bIns="0" rIns="0">
            <a:spAutoFit/>
          </a:bodyPr>
          <a:lstStyle/>
          <a:p>
            <a:pPr>
              <a:lnSpc>
                <a:spcPts val="3600"/>
              </a:lnSpc>
            </a:pPr>
          </a:p>
          <a:p>
            <a:pPr>
              <a:lnSpc>
                <a:spcPts val="3600"/>
              </a:lnSpc>
            </a:pPr>
            <a:r>
              <a:rPr lang="en-US" sz="3000" spc="30">
                <a:solidFill>
                  <a:srgbClr val="FFFFFF">
                    <a:alpha val="81961"/>
                  </a:srgbClr>
                </a:solidFill>
                <a:latin typeface="TT Mussels Bold"/>
              </a:rPr>
              <a:t>Présentation</a:t>
            </a:r>
          </a:p>
          <a:p>
            <a:pPr>
              <a:lnSpc>
                <a:spcPts val="3600"/>
              </a:lnSpc>
            </a:pPr>
          </a:p>
          <a:p>
            <a:pPr algn="l" marL="0" indent="0" lvl="0">
              <a:lnSpc>
                <a:spcPts val="3600"/>
              </a:lnSpc>
              <a:spcBef>
                <a:spcPct val="0"/>
              </a:spcBef>
            </a:pPr>
            <a:r>
              <a:rPr lang="en-US" sz="3000" spc="30">
                <a:solidFill>
                  <a:srgbClr val="FFFFFF">
                    <a:alpha val="81961"/>
                  </a:srgbClr>
                </a:solidFill>
                <a:latin typeface="TT Mussels"/>
              </a:rPr>
              <a:t>Au cœur de la stéganographie, l'algorithme du bit de poids faible (LSB) représente une méthode essentielle. Son principe fondamental réside dans la dissimulation d'informations en altérant les bits de moindre poids des valeurs de pixels d'une image. En général, les pixels sont définis par des valeurs RGB ou en niveaux de gris. Avec le LSB, l'approche consiste à ajuster ces bits de poids faible pour incorporer les éléments du message secret. Toutefois, l'objectif demeure de minimiser l'impact visuel sur l'image, assurant ainsi une dissimulation efficace des données confidentielles.</a:t>
            </a:r>
          </a:p>
        </p:txBody>
      </p:sp>
      <p:sp>
        <p:nvSpPr>
          <p:cNvPr name="TextBox 4" id="4"/>
          <p:cNvSpPr txBox="true"/>
          <p:nvPr/>
        </p:nvSpPr>
        <p:spPr>
          <a:xfrm rot="0">
            <a:off x="1028700" y="915352"/>
            <a:ext cx="6477808"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LSB ALGORITHM</a:t>
            </a:r>
          </a:p>
        </p:txBody>
      </p:sp>
      <p:sp>
        <p:nvSpPr>
          <p:cNvPr name="TextBox 5" id="5"/>
          <p:cNvSpPr txBox="true"/>
          <p:nvPr/>
        </p:nvSpPr>
        <p:spPr>
          <a:xfrm rot="0">
            <a:off x="9946874" y="1162537"/>
            <a:ext cx="8205259" cy="8238638"/>
          </a:xfrm>
          <a:prstGeom prst="rect">
            <a:avLst/>
          </a:prstGeom>
        </p:spPr>
        <p:txBody>
          <a:bodyPr anchor="t" rtlCol="false" tIns="0" lIns="0" bIns="0" rIns="0">
            <a:spAutoFit/>
          </a:bodyPr>
          <a:lstStyle/>
          <a:p>
            <a:pPr>
              <a:lnSpc>
                <a:spcPts val="3600"/>
              </a:lnSpc>
            </a:pPr>
            <a:r>
              <a:rPr lang="en-US" sz="3000" spc="30">
                <a:solidFill>
                  <a:srgbClr val="FFFFFF">
                    <a:alpha val="81961"/>
                  </a:srgbClr>
                </a:solidFill>
                <a:latin typeface="TT Mussels"/>
              </a:rPr>
              <a:t>L</a:t>
            </a:r>
            <a:r>
              <a:rPr lang="en-US" sz="3000" spc="30">
                <a:solidFill>
                  <a:srgbClr val="FFFFFF">
                    <a:alpha val="81961"/>
                  </a:srgbClr>
                </a:solidFill>
                <a:latin typeface="TT Mussels"/>
              </a:rPr>
              <a:t>a</a:t>
            </a:r>
            <a:r>
              <a:rPr lang="en-US" sz="3000" spc="30">
                <a:solidFill>
                  <a:srgbClr val="FFFFFF">
                    <a:alpha val="81961"/>
                  </a:srgbClr>
                </a:solidFill>
                <a:latin typeface="TT Mussels"/>
              </a:rPr>
              <a:t> fonc</a:t>
            </a:r>
            <a:r>
              <a:rPr lang="en-US" sz="3000" spc="30">
                <a:solidFill>
                  <a:srgbClr val="FFFFFF">
                    <a:alpha val="81961"/>
                  </a:srgbClr>
                </a:solidFill>
                <a:latin typeface="TT Mussels"/>
              </a:rPr>
              <a:t>tion</a:t>
            </a:r>
            <a:r>
              <a:rPr lang="en-US" sz="3000" spc="30">
                <a:solidFill>
                  <a:srgbClr val="FFFFFF">
                    <a:alpha val="81961"/>
                  </a:srgbClr>
                </a:solidFill>
                <a:latin typeface="TT Mussels"/>
              </a:rPr>
              <a:t> </a:t>
            </a:r>
            <a:r>
              <a:rPr lang="en-US" sz="3000" spc="30">
                <a:solidFill>
                  <a:srgbClr val="FFFFFF">
                    <a:alpha val="81961"/>
                  </a:srgbClr>
                </a:solidFill>
                <a:latin typeface="TT Mussels Semi-Bold"/>
              </a:rPr>
              <a:t>embed</a:t>
            </a:r>
            <a:r>
              <a:rPr lang="en-US" sz="3000" spc="30">
                <a:solidFill>
                  <a:srgbClr val="FFFFFF">
                    <a:alpha val="81961"/>
                  </a:srgbClr>
                </a:solidFill>
                <a:latin typeface="TT Mussels"/>
              </a:rPr>
              <a:t> sert à fusionner des données secrètes dans une image originale. Son fonctionnement se distingue par :</a:t>
            </a:r>
          </a:p>
          <a:p>
            <a:pPr marL="647700" indent="-323850" lvl="1">
              <a:lnSpc>
                <a:spcPts val="3600"/>
              </a:lnSpc>
              <a:buFont typeface="Arial"/>
              <a:buChar char="•"/>
            </a:pPr>
            <a:r>
              <a:rPr lang="en-US" sz="3000" spc="30">
                <a:solidFill>
                  <a:srgbClr val="FFFFFF">
                    <a:alpha val="81961"/>
                  </a:srgbClr>
                </a:solidFill>
                <a:latin typeface="TT Mussels"/>
              </a:rPr>
              <a:t>Reçoit une image originale (</a:t>
            </a:r>
            <a:r>
              <a:rPr lang="en-US" sz="3000" spc="30">
                <a:solidFill>
                  <a:srgbClr val="FFFFFF">
                    <a:alpha val="81961"/>
                  </a:srgbClr>
                </a:solidFill>
                <a:latin typeface="TT Mussels Semi-Bold"/>
              </a:rPr>
              <a:t>image</a:t>
            </a:r>
            <a:r>
              <a:rPr lang="en-US" sz="3000" spc="30">
                <a:solidFill>
                  <a:srgbClr val="FFFFFF">
                    <a:alpha val="81961"/>
                  </a:srgbClr>
                </a:solidFill>
                <a:latin typeface="TT Mussels"/>
              </a:rPr>
              <a:t>) et des données secrètes (</a:t>
            </a:r>
            <a:r>
              <a:rPr lang="en-US" sz="3000" spc="30">
                <a:solidFill>
                  <a:srgbClr val="FFFFFF">
                    <a:alpha val="81961"/>
                  </a:srgbClr>
                </a:solidFill>
                <a:latin typeface="TT Mussels Semi-Bold"/>
              </a:rPr>
              <a:t>secret_data</a:t>
            </a:r>
            <a:r>
              <a:rPr lang="en-US" sz="3000" spc="30">
                <a:solidFill>
                  <a:srgbClr val="FFFFFF">
                    <a:alpha val="81961"/>
                  </a:srgbClr>
                </a:solidFill>
                <a:latin typeface="TT Mussels"/>
              </a:rPr>
              <a:t>) en entrée.</a:t>
            </a:r>
          </a:p>
          <a:p>
            <a:pPr marL="647700" indent="-323850" lvl="1">
              <a:lnSpc>
                <a:spcPts val="3600"/>
              </a:lnSpc>
              <a:buFont typeface="Arial"/>
              <a:buChar char="•"/>
            </a:pPr>
            <a:r>
              <a:rPr lang="en-US" sz="3000" spc="30">
                <a:solidFill>
                  <a:srgbClr val="FFFFFF">
                    <a:alpha val="81961"/>
                  </a:srgbClr>
                </a:solidFill>
                <a:latin typeface="TT Mussels"/>
              </a:rPr>
              <a:t>Si les données secrètes sont en texte, elles sont converties en une représentation binaire.</a:t>
            </a:r>
          </a:p>
          <a:p>
            <a:pPr marL="647700" indent="-323850" lvl="1">
              <a:lnSpc>
                <a:spcPts val="3600"/>
              </a:lnSpc>
              <a:buFont typeface="Arial"/>
              <a:buChar char="•"/>
            </a:pPr>
            <a:r>
              <a:rPr lang="en-US" sz="3000" spc="30">
                <a:solidFill>
                  <a:srgbClr val="FFFFFF">
                    <a:alpha val="81961"/>
                  </a:srgbClr>
                </a:solidFill>
                <a:latin typeface="TT Mussels"/>
              </a:rPr>
              <a:t>Si les données secrètes sont une image (tableau numpy), les valeurs des pixels sont converties en binaire.</a:t>
            </a:r>
          </a:p>
          <a:p>
            <a:pPr marL="647700" indent="-323850" lvl="1">
              <a:lnSpc>
                <a:spcPts val="3600"/>
              </a:lnSpc>
              <a:buFont typeface="Arial"/>
              <a:buChar char="•"/>
            </a:pPr>
            <a:r>
              <a:rPr lang="en-US" sz="3000" spc="30">
                <a:solidFill>
                  <a:srgbClr val="FFFFFF">
                    <a:alpha val="81961"/>
                  </a:srgbClr>
                </a:solidFill>
                <a:latin typeface="TT Mussels"/>
              </a:rPr>
              <a:t>Aplatit les valeurs des pixels de l'image originale en une liste unidimensionnelle.</a:t>
            </a:r>
          </a:p>
          <a:p>
            <a:pPr marL="647700" indent="-323850" lvl="1">
              <a:lnSpc>
                <a:spcPts val="3600"/>
              </a:lnSpc>
              <a:buFont typeface="Arial"/>
              <a:buChar char="•"/>
            </a:pPr>
            <a:r>
              <a:rPr lang="en-US" sz="3000" spc="30">
                <a:solidFill>
                  <a:srgbClr val="FFFFFF">
                    <a:alpha val="81961"/>
                  </a:srgbClr>
                </a:solidFill>
                <a:latin typeface="TT Mussels"/>
              </a:rPr>
              <a:t>Pour chaque pixel, remplace le bit de poids faible (LSB) par le bit correspondant de la représentation binaire des données secrètes.</a:t>
            </a:r>
          </a:p>
          <a:p>
            <a:pPr algn="l" marL="647700" indent="-323850" lvl="1">
              <a:lnSpc>
                <a:spcPts val="3600"/>
              </a:lnSpc>
              <a:spcBef>
                <a:spcPct val="0"/>
              </a:spcBef>
              <a:buFont typeface="Arial"/>
              <a:buChar char="•"/>
            </a:pPr>
            <a:r>
              <a:rPr lang="en-US" sz="3000" spc="30">
                <a:solidFill>
                  <a:srgbClr val="FFFFFF">
                    <a:alpha val="81961"/>
                  </a:srgbClr>
                </a:solidFill>
                <a:latin typeface="TT Mussels"/>
              </a:rPr>
              <a:t>Remodèle les valeurs des pixels modifiées en une matrice pour créer l'image stéganographique (</a:t>
            </a:r>
            <a:r>
              <a:rPr lang="en-US" sz="3000" spc="30">
                <a:solidFill>
                  <a:srgbClr val="FFFFFF">
                    <a:alpha val="81961"/>
                  </a:srgbClr>
                </a:solidFill>
                <a:latin typeface="TT Mussels Semi-Bold"/>
              </a:rPr>
              <a:t>stego</a:t>
            </a:r>
            <a:r>
              <a:rPr lang="en-US" sz="3000" spc="30">
                <a:solidFill>
                  <a:srgbClr val="FFFFFF">
                    <a:alpha val="81961"/>
                  </a:srgbClr>
                </a:solidFill>
                <a:latin typeface="TT Mussels"/>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0152768" y="3132182"/>
            <a:ext cx="7803965" cy="3527358"/>
          </a:xfrm>
          <a:custGeom>
            <a:avLst/>
            <a:gdLst/>
            <a:ahLst/>
            <a:cxnLst/>
            <a:rect r="r" b="b" t="t" l="l"/>
            <a:pathLst>
              <a:path h="3527358" w="7803965">
                <a:moveTo>
                  <a:pt x="0" y="0"/>
                </a:moveTo>
                <a:lnTo>
                  <a:pt x="7803965" y="0"/>
                </a:lnTo>
                <a:lnTo>
                  <a:pt x="7803965" y="3527359"/>
                </a:lnTo>
                <a:lnTo>
                  <a:pt x="0" y="3527359"/>
                </a:lnTo>
                <a:lnTo>
                  <a:pt x="0" y="0"/>
                </a:lnTo>
                <a:close/>
              </a:path>
            </a:pathLst>
          </a:custGeom>
          <a:blipFill>
            <a:blip r:embed="rId3"/>
            <a:stretch>
              <a:fillRect l="0" t="0" r="0" b="0"/>
            </a:stretch>
          </a:blipFill>
        </p:spPr>
      </p:sp>
      <p:sp>
        <p:nvSpPr>
          <p:cNvPr name="Freeform 4" id="4"/>
          <p:cNvSpPr/>
          <p:nvPr/>
        </p:nvSpPr>
        <p:spPr>
          <a:xfrm flipH="false" flipV="false" rot="0">
            <a:off x="10152768" y="6859566"/>
            <a:ext cx="7803965" cy="3237200"/>
          </a:xfrm>
          <a:custGeom>
            <a:avLst/>
            <a:gdLst/>
            <a:ahLst/>
            <a:cxnLst/>
            <a:rect r="r" b="b" t="t" l="l"/>
            <a:pathLst>
              <a:path h="3237200" w="7803965">
                <a:moveTo>
                  <a:pt x="0" y="0"/>
                </a:moveTo>
                <a:lnTo>
                  <a:pt x="7803965" y="0"/>
                </a:lnTo>
                <a:lnTo>
                  <a:pt x="7803965" y="3237200"/>
                </a:lnTo>
                <a:lnTo>
                  <a:pt x="0" y="3237200"/>
                </a:lnTo>
                <a:lnTo>
                  <a:pt x="0" y="0"/>
                </a:lnTo>
                <a:close/>
              </a:path>
            </a:pathLst>
          </a:custGeom>
          <a:blipFill>
            <a:blip r:embed="rId4"/>
            <a:stretch>
              <a:fillRect l="0" t="0" r="0" b="0"/>
            </a:stretch>
          </a:blipFill>
        </p:spPr>
      </p:sp>
      <p:sp>
        <p:nvSpPr>
          <p:cNvPr name="Freeform 5" id="5"/>
          <p:cNvSpPr/>
          <p:nvPr/>
        </p:nvSpPr>
        <p:spPr>
          <a:xfrm flipH="false" flipV="false" rot="0">
            <a:off x="10191588" y="1622192"/>
            <a:ext cx="7765145" cy="1306243"/>
          </a:xfrm>
          <a:custGeom>
            <a:avLst/>
            <a:gdLst/>
            <a:ahLst/>
            <a:cxnLst/>
            <a:rect r="r" b="b" t="t" l="l"/>
            <a:pathLst>
              <a:path h="1306243" w="7765145">
                <a:moveTo>
                  <a:pt x="0" y="0"/>
                </a:moveTo>
                <a:lnTo>
                  <a:pt x="7765145" y="0"/>
                </a:lnTo>
                <a:lnTo>
                  <a:pt x="7765145" y="1306243"/>
                </a:lnTo>
                <a:lnTo>
                  <a:pt x="0" y="1306243"/>
                </a:lnTo>
                <a:lnTo>
                  <a:pt x="0" y="0"/>
                </a:lnTo>
                <a:close/>
              </a:path>
            </a:pathLst>
          </a:custGeom>
          <a:blipFill>
            <a:blip r:embed="rId5"/>
            <a:stretch>
              <a:fillRect l="-499" t="0" r="0" b="0"/>
            </a:stretch>
          </a:blipFill>
        </p:spPr>
      </p:sp>
      <p:sp>
        <p:nvSpPr>
          <p:cNvPr name="TextBox 6" id="6"/>
          <p:cNvSpPr txBox="true"/>
          <p:nvPr/>
        </p:nvSpPr>
        <p:spPr>
          <a:xfrm rot="0">
            <a:off x="135860" y="1601197"/>
            <a:ext cx="9507742" cy="8495569"/>
          </a:xfrm>
          <a:prstGeom prst="rect">
            <a:avLst/>
          </a:prstGeom>
        </p:spPr>
        <p:txBody>
          <a:bodyPr anchor="t" rtlCol="false" tIns="0" lIns="0" bIns="0" rIns="0">
            <a:spAutoFit/>
          </a:bodyPr>
          <a:lstStyle/>
          <a:p>
            <a:pPr marL="453385" indent="-226693" lvl="1">
              <a:lnSpc>
                <a:spcPts val="2519"/>
              </a:lnSpc>
              <a:buFont typeface="Arial"/>
              <a:buChar char="•"/>
            </a:pPr>
            <a:r>
              <a:rPr lang="en-US" sz="2099" spc="20">
                <a:solidFill>
                  <a:srgbClr val="FFFFFF">
                    <a:alpha val="81961"/>
                  </a:srgbClr>
                </a:solidFill>
                <a:latin typeface="TT Mussels"/>
              </a:rPr>
              <a:t>decimal_to_binary function:</a:t>
            </a:r>
          </a:p>
          <a:p>
            <a:pPr marL="906770" indent="-302257" lvl="2">
              <a:lnSpc>
                <a:spcPts val="2519"/>
              </a:lnSpc>
              <a:buFont typeface="Arial"/>
              <a:buChar char="⚬"/>
            </a:pPr>
            <a:r>
              <a:rPr lang="en-US" sz="2099" spc="20">
                <a:solidFill>
                  <a:srgbClr val="FFFFFF">
                    <a:alpha val="81961"/>
                  </a:srgbClr>
                </a:solidFill>
                <a:latin typeface="TT Mussels"/>
              </a:rPr>
              <a:t>C</a:t>
            </a:r>
            <a:r>
              <a:rPr lang="en-US" sz="2099" spc="20">
                <a:solidFill>
                  <a:srgbClr val="FFFFFF">
                    <a:alpha val="81961"/>
                  </a:srgbClr>
                </a:solidFill>
                <a:latin typeface="TT Mussels"/>
              </a:rPr>
              <a:t>ette fonction convertit un nombre décimal en représentation binaire avec une longueur spécifiée de bits.</a:t>
            </a:r>
          </a:p>
          <a:p>
            <a:pPr marL="453385" indent="-226693" lvl="1">
              <a:lnSpc>
                <a:spcPts val="2519"/>
              </a:lnSpc>
              <a:buFont typeface="Arial"/>
              <a:buChar char="•"/>
            </a:pPr>
            <a:r>
              <a:rPr lang="en-US" sz="2099" spc="20">
                <a:solidFill>
                  <a:srgbClr val="FFFFFF">
                    <a:alpha val="81961"/>
                  </a:srgbClr>
                </a:solidFill>
                <a:latin typeface="TT Mussels"/>
              </a:rPr>
              <a:t>embed function:</a:t>
            </a:r>
          </a:p>
          <a:p>
            <a:pPr marL="906770" indent="-302257" lvl="2">
              <a:lnSpc>
                <a:spcPts val="2519"/>
              </a:lnSpc>
              <a:buFont typeface="Arial"/>
              <a:buChar char="⚬"/>
            </a:pPr>
            <a:r>
              <a:rPr lang="en-US" sz="2099" spc="20">
                <a:solidFill>
                  <a:srgbClr val="FFFFFF">
                    <a:alpha val="81961"/>
                  </a:srgbClr>
                </a:solidFill>
                <a:latin typeface="TT Mussels"/>
              </a:rPr>
              <a:t>Cette fonction réalise l'encodage stéganographique en incorporant des données secrètes dans une image.</a:t>
            </a:r>
          </a:p>
          <a:p>
            <a:pPr marL="906770" indent="-302257" lvl="2">
              <a:lnSpc>
                <a:spcPts val="2519"/>
              </a:lnSpc>
              <a:buFont typeface="Arial"/>
              <a:buChar char="⚬"/>
            </a:pPr>
            <a:r>
              <a:rPr lang="en-US" sz="2099" spc="20">
                <a:solidFill>
                  <a:srgbClr val="FFFFFF">
                    <a:alpha val="81961"/>
                  </a:srgbClr>
                </a:solidFill>
                <a:latin typeface="TT Mussels"/>
              </a:rPr>
              <a:t>Elle prend en compte deux types de données secrètes : texte et image.</a:t>
            </a:r>
          </a:p>
          <a:p>
            <a:pPr marL="906770" indent="-302257" lvl="2">
              <a:lnSpc>
                <a:spcPts val="2519"/>
              </a:lnSpc>
              <a:buFont typeface="Arial"/>
              <a:buChar char="⚬"/>
            </a:pPr>
            <a:r>
              <a:rPr lang="en-US" sz="2099" spc="20">
                <a:solidFill>
                  <a:srgbClr val="FFFFFF">
                    <a:alpha val="81961"/>
                  </a:srgbClr>
                </a:solidFill>
                <a:latin typeface="TT Mussels"/>
              </a:rPr>
              <a:t>La</a:t>
            </a:r>
            <a:r>
              <a:rPr lang="en-US" sz="2099" spc="20">
                <a:solidFill>
                  <a:srgbClr val="FFFFFF">
                    <a:alpha val="81961"/>
                  </a:srgbClr>
                </a:solidFill>
                <a:latin typeface="TT Mussels"/>
              </a:rPr>
              <a:t> représentation binaire des données secrètes est intégrée aux bits de moindre poids des valeurs de pixels de l'image.</a:t>
            </a:r>
          </a:p>
          <a:p>
            <a:pPr marL="906770" indent="-302257" lvl="2">
              <a:lnSpc>
                <a:spcPts val="2519"/>
              </a:lnSpc>
              <a:buFont typeface="Arial"/>
              <a:buChar char="⚬"/>
            </a:pPr>
            <a:r>
              <a:rPr lang="en-US" sz="2099" spc="20">
                <a:solidFill>
                  <a:srgbClr val="FFFFFF">
                    <a:alpha val="81961"/>
                  </a:srgbClr>
                </a:solidFill>
                <a:latin typeface="TT Mussels"/>
              </a:rPr>
              <a:t>L</a:t>
            </a:r>
            <a:r>
              <a:rPr lang="en-US" sz="2099" spc="20">
                <a:solidFill>
                  <a:srgbClr val="FFFFFF">
                    <a:alpha val="81961"/>
                  </a:srgbClr>
                </a:solidFill>
                <a:latin typeface="TT Mussels"/>
              </a:rPr>
              <a:t>a sortie est une nouvelle image avec les données secrètes intégrées.</a:t>
            </a:r>
          </a:p>
          <a:p>
            <a:pPr marL="453385" indent="-226693" lvl="1">
              <a:lnSpc>
                <a:spcPts val="2519"/>
              </a:lnSpc>
              <a:buFont typeface="Arial"/>
              <a:buChar char="•"/>
            </a:pPr>
            <a:r>
              <a:rPr lang="en-US" sz="2099" spc="20">
                <a:solidFill>
                  <a:srgbClr val="FFFFFF">
                    <a:alpha val="81961"/>
                  </a:srgbClr>
                </a:solidFill>
                <a:latin typeface="TT Mussels"/>
              </a:rPr>
              <a:t>calculate_mse_psnr function:</a:t>
            </a:r>
          </a:p>
          <a:p>
            <a:pPr marL="906770" indent="-302257" lvl="2">
              <a:lnSpc>
                <a:spcPts val="2519"/>
              </a:lnSpc>
              <a:buFont typeface="Arial"/>
              <a:buChar char="⚬"/>
            </a:pPr>
            <a:r>
              <a:rPr lang="en-US" sz="2099" spc="20">
                <a:solidFill>
                  <a:srgbClr val="FFFFFF">
                    <a:alpha val="81961"/>
                  </a:srgbClr>
                </a:solidFill>
                <a:latin typeface="TT Mussels"/>
              </a:rPr>
              <a:t>Cette fonction calcule l'erreur quadratique moyenne (MSE) et le rapport signal sur bruit peak-to-peak (PSNR) entre deux images.</a:t>
            </a:r>
          </a:p>
          <a:p>
            <a:pPr marL="906770" indent="-302257" lvl="2">
              <a:lnSpc>
                <a:spcPts val="2519"/>
              </a:lnSpc>
              <a:buFont typeface="Arial"/>
              <a:buChar char="⚬"/>
            </a:pPr>
            <a:r>
              <a:rPr lang="en-US" sz="2099" spc="20">
                <a:solidFill>
                  <a:srgbClr val="FFFFFF">
                    <a:alpha val="81961"/>
                  </a:srgbClr>
                </a:solidFill>
                <a:latin typeface="TT Mussels"/>
              </a:rPr>
              <a:t>E</a:t>
            </a:r>
            <a:r>
              <a:rPr lang="en-US" sz="2099" spc="20">
                <a:solidFill>
                  <a:srgbClr val="FFFFFF">
                    <a:alpha val="81961"/>
                  </a:srgbClr>
                </a:solidFill>
                <a:latin typeface="TT Mussels"/>
              </a:rPr>
              <a:t>lle prend en entrée une image originale et une image modifiée, puis renvoie les valeurs MSE et PSNR calculées.</a:t>
            </a:r>
          </a:p>
          <a:p>
            <a:pPr marL="453385" indent="-226693" lvl="1">
              <a:lnSpc>
                <a:spcPts val="2519"/>
              </a:lnSpc>
              <a:buFont typeface="Arial"/>
              <a:buChar char="•"/>
            </a:pPr>
            <a:r>
              <a:rPr lang="en-US" sz="2099" spc="20">
                <a:solidFill>
                  <a:srgbClr val="FFFFFF">
                    <a:alpha val="81961"/>
                  </a:srgbClr>
                </a:solidFill>
                <a:latin typeface="TT Mussels"/>
              </a:rPr>
              <a:t>Variables et opérations supplémentaires:</a:t>
            </a:r>
          </a:p>
          <a:p>
            <a:pPr marL="906770" indent="-302257" lvl="2">
              <a:lnSpc>
                <a:spcPts val="2519"/>
              </a:lnSpc>
              <a:buFont typeface="Arial"/>
              <a:buChar char="⚬"/>
            </a:pPr>
            <a:r>
              <a:rPr lang="en-US" sz="2099" spc="20">
                <a:solidFill>
                  <a:srgbClr val="FFFFFF">
                    <a:alpha val="81961"/>
                  </a:srgbClr>
                </a:solidFill>
                <a:latin typeface="TT Mussels"/>
              </a:rPr>
              <a:t>original_image: Image originale chargée en niveau de gris depuis le fichier 'lena.png'.</a:t>
            </a:r>
          </a:p>
          <a:p>
            <a:pPr marL="906770" indent="-302257" lvl="2">
              <a:lnSpc>
                <a:spcPts val="2519"/>
              </a:lnSpc>
              <a:buFont typeface="Arial"/>
              <a:buChar char="⚬"/>
            </a:pPr>
            <a:r>
              <a:rPr lang="en-US" sz="2099" spc="20">
                <a:solidFill>
                  <a:srgbClr val="FFFFFF">
                    <a:alpha val="81961"/>
                  </a:srgbClr>
                </a:solidFill>
                <a:latin typeface="TT Mussels"/>
              </a:rPr>
              <a:t>secret_text: Message secret à cacher dans l'image.</a:t>
            </a:r>
          </a:p>
          <a:p>
            <a:pPr marL="906770" indent="-302257" lvl="2">
              <a:lnSpc>
                <a:spcPts val="2519"/>
              </a:lnSpc>
              <a:buFont typeface="Arial"/>
              <a:buChar char="⚬"/>
            </a:pPr>
            <a:r>
              <a:rPr lang="en-US" sz="2099" spc="20">
                <a:solidFill>
                  <a:srgbClr val="FFFFFF">
                    <a:alpha val="81961"/>
                  </a:srgbClr>
                </a:solidFill>
                <a:latin typeface="TT Mussels"/>
              </a:rPr>
              <a:t>secret_image: Image secrète à intégrer dans l'image originale.</a:t>
            </a:r>
          </a:p>
          <a:p>
            <a:pPr marL="906770" indent="-302257" lvl="2">
              <a:lnSpc>
                <a:spcPts val="2519"/>
              </a:lnSpc>
              <a:buFont typeface="Arial"/>
              <a:buChar char="⚬"/>
            </a:pPr>
            <a:r>
              <a:rPr lang="en-US" sz="2099" spc="20">
                <a:solidFill>
                  <a:srgbClr val="FFFFFF">
                    <a:alpha val="81961"/>
                  </a:srgbClr>
                </a:solidFill>
                <a:latin typeface="TT Mussels"/>
              </a:rPr>
              <a:t>stego_text_image: Image résultante après l'intégration du message secret.</a:t>
            </a:r>
          </a:p>
          <a:p>
            <a:pPr marL="906770" indent="-302257" lvl="2">
              <a:lnSpc>
                <a:spcPts val="2519"/>
              </a:lnSpc>
              <a:buFont typeface="Arial"/>
              <a:buChar char="⚬"/>
            </a:pPr>
            <a:r>
              <a:rPr lang="en-US" sz="2099" spc="20">
                <a:solidFill>
                  <a:srgbClr val="FFFFFF">
                    <a:alpha val="81961"/>
                  </a:srgbClr>
                </a:solidFill>
                <a:latin typeface="TT Mussels"/>
              </a:rPr>
              <a:t>stego_image_image: Image résultante après l'intégration de l'image secrète.</a:t>
            </a:r>
          </a:p>
          <a:p>
            <a:pPr marL="906770" indent="-302257" lvl="2">
              <a:lnSpc>
                <a:spcPts val="2519"/>
              </a:lnSpc>
              <a:buFont typeface="Arial"/>
              <a:buChar char="⚬"/>
            </a:pPr>
            <a:r>
              <a:rPr lang="en-US" sz="2099" spc="20">
                <a:solidFill>
                  <a:srgbClr val="FFFFFF">
                    <a:alpha val="81961"/>
                  </a:srgbClr>
                </a:solidFill>
                <a:latin typeface="TT Mussels"/>
              </a:rPr>
              <a:t>stego_text_image_resized: Redimensionnement de l'image stéganographique de texte pour correspondre aux dimensions de l'image originale.</a:t>
            </a:r>
          </a:p>
          <a:p>
            <a:pPr marL="906770" indent="-302257" lvl="2">
              <a:lnSpc>
                <a:spcPts val="2519"/>
              </a:lnSpc>
              <a:buFont typeface="Arial"/>
              <a:buChar char="⚬"/>
            </a:pPr>
            <a:r>
              <a:rPr lang="en-US" sz="2099" spc="20">
                <a:solidFill>
                  <a:srgbClr val="FFFFFF">
                    <a:alpha val="81961"/>
                  </a:srgbClr>
                </a:solidFill>
                <a:latin typeface="TT Mussels"/>
              </a:rPr>
              <a:t>stego_image_image_res: Redimensionnement de l'image stéganographique d'image pour correspondre aux dimensions de l'image originale.</a:t>
            </a:r>
          </a:p>
          <a:p>
            <a:pPr algn="l" marL="0" indent="0" lvl="0">
              <a:lnSpc>
                <a:spcPts val="2519"/>
              </a:lnSpc>
              <a:spcBef>
                <a:spcPct val="0"/>
              </a:spcBef>
            </a:pPr>
          </a:p>
        </p:txBody>
      </p:sp>
      <p:sp>
        <p:nvSpPr>
          <p:cNvPr name="TextBox 7" id="7"/>
          <p:cNvSpPr txBox="true"/>
          <p:nvPr/>
        </p:nvSpPr>
        <p:spPr>
          <a:xfrm rot="0">
            <a:off x="834604" y="98260"/>
            <a:ext cx="3840149"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LSB.PY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1028700" y="2584985"/>
            <a:ext cx="6479323" cy="6673315"/>
          </a:xfrm>
          <a:custGeom>
            <a:avLst/>
            <a:gdLst/>
            <a:ahLst/>
            <a:cxnLst/>
            <a:rect r="r" b="b" t="t" l="l"/>
            <a:pathLst>
              <a:path h="6673315" w="6479323">
                <a:moveTo>
                  <a:pt x="0" y="0"/>
                </a:moveTo>
                <a:lnTo>
                  <a:pt x="6479323" y="0"/>
                </a:lnTo>
                <a:lnTo>
                  <a:pt x="6479323" y="6673315"/>
                </a:lnTo>
                <a:lnTo>
                  <a:pt x="0" y="6673315"/>
                </a:lnTo>
                <a:lnTo>
                  <a:pt x="0" y="0"/>
                </a:lnTo>
                <a:close/>
              </a:path>
            </a:pathLst>
          </a:custGeom>
          <a:blipFill>
            <a:blip r:embed="rId3"/>
            <a:stretch>
              <a:fillRect l="0" t="0" r="-100000" b="0"/>
            </a:stretch>
          </a:blipFill>
        </p:spPr>
      </p:sp>
      <p:sp>
        <p:nvSpPr>
          <p:cNvPr name="Freeform 4" id="4"/>
          <p:cNvSpPr/>
          <p:nvPr/>
        </p:nvSpPr>
        <p:spPr>
          <a:xfrm flipH="false" flipV="false" rot="0">
            <a:off x="10717486" y="2584985"/>
            <a:ext cx="6541814" cy="6673315"/>
          </a:xfrm>
          <a:custGeom>
            <a:avLst/>
            <a:gdLst/>
            <a:ahLst/>
            <a:cxnLst/>
            <a:rect r="r" b="b" t="t" l="l"/>
            <a:pathLst>
              <a:path h="6673315" w="6541814">
                <a:moveTo>
                  <a:pt x="0" y="0"/>
                </a:moveTo>
                <a:lnTo>
                  <a:pt x="6541814" y="0"/>
                </a:lnTo>
                <a:lnTo>
                  <a:pt x="6541814" y="6673315"/>
                </a:lnTo>
                <a:lnTo>
                  <a:pt x="0" y="6673315"/>
                </a:lnTo>
                <a:lnTo>
                  <a:pt x="0" y="0"/>
                </a:lnTo>
                <a:close/>
              </a:path>
            </a:pathLst>
          </a:custGeom>
          <a:blipFill>
            <a:blip r:embed="rId3"/>
            <a:stretch>
              <a:fillRect l="-98089" t="0" r="0" b="0"/>
            </a:stretch>
          </a:blipFill>
        </p:spPr>
      </p:sp>
      <p:sp>
        <p:nvSpPr>
          <p:cNvPr name="TextBox 5" id="5"/>
          <p:cNvSpPr txBox="true"/>
          <p:nvPr/>
        </p:nvSpPr>
        <p:spPr>
          <a:xfrm rot="0">
            <a:off x="6050668" y="604799"/>
            <a:ext cx="6186665"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LSB RESULTATS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TextBox 3" id="3"/>
          <p:cNvSpPr txBox="true"/>
          <p:nvPr/>
        </p:nvSpPr>
        <p:spPr>
          <a:xfrm rot="0">
            <a:off x="1028700" y="2534056"/>
            <a:ext cx="8263488" cy="7324292"/>
          </a:xfrm>
          <a:prstGeom prst="rect">
            <a:avLst/>
          </a:prstGeom>
        </p:spPr>
        <p:txBody>
          <a:bodyPr anchor="t" rtlCol="false" tIns="0" lIns="0" bIns="0" rIns="0">
            <a:spAutoFit/>
          </a:bodyPr>
          <a:lstStyle/>
          <a:p>
            <a:pPr>
              <a:lnSpc>
                <a:spcPts val="3600"/>
              </a:lnSpc>
            </a:pPr>
            <a:r>
              <a:rPr lang="en-US" sz="3000" spc="30">
                <a:solidFill>
                  <a:srgbClr val="FFFFFF">
                    <a:alpha val="81961"/>
                  </a:srgbClr>
                </a:solidFill>
                <a:latin typeface="TT Mussels"/>
              </a:rPr>
              <a:t>Présentation</a:t>
            </a:r>
          </a:p>
          <a:p>
            <a:pPr>
              <a:lnSpc>
                <a:spcPts val="3600"/>
              </a:lnSpc>
            </a:pPr>
          </a:p>
          <a:p>
            <a:pPr algn="l" marL="0" indent="0" lvl="0">
              <a:lnSpc>
                <a:spcPts val="3600"/>
              </a:lnSpc>
              <a:spcBef>
                <a:spcPct val="0"/>
              </a:spcBef>
            </a:pPr>
            <a:r>
              <a:rPr lang="en-US" sz="3000" spc="30">
                <a:solidFill>
                  <a:srgbClr val="FFFFFF">
                    <a:alpha val="81961"/>
                  </a:srgbClr>
                </a:solidFill>
                <a:latin typeface="TT Mussels"/>
              </a:rPr>
              <a:t>L'algorithme Pixel Difference Value (PDV) se distingue en tant que méthode avancée de stéganographie qui tire parti des nuances subtiles entre les valeurs de pixels consécutifs dans une image pour dissimuler des données. À la différence de l'algorithme LSB, le PDV se concentre spécifiquement sur les variations de luminosité entre les pixels adjacents, ce qui le rend visuellement moins détectable. Son mode opératoire implique le remplacement des valeurs de pixels en se basant sur les différences de luminosité entre les pixels voisins, assurant ainsi une dissimulation plus subtile des données confidentielles.</a:t>
            </a:r>
          </a:p>
        </p:txBody>
      </p:sp>
      <p:sp>
        <p:nvSpPr>
          <p:cNvPr name="TextBox 4" id="4"/>
          <p:cNvSpPr txBox="true"/>
          <p:nvPr/>
        </p:nvSpPr>
        <p:spPr>
          <a:xfrm rot="0">
            <a:off x="1028700" y="915352"/>
            <a:ext cx="6477808"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PVD ALGORITHM</a:t>
            </a:r>
          </a:p>
        </p:txBody>
      </p:sp>
      <p:sp>
        <p:nvSpPr>
          <p:cNvPr name="TextBox 5" id="5"/>
          <p:cNvSpPr txBox="true"/>
          <p:nvPr/>
        </p:nvSpPr>
        <p:spPr>
          <a:xfrm rot="0">
            <a:off x="9144000" y="95873"/>
            <a:ext cx="8942823" cy="10085730"/>
          </a:xfrm>
          <a:prstGeom prst="rect">
            <a:avLst/>
          </a:prstGeom>
        </p:spPr>
        <p:txBody>
          <a:bodyPr anchor="t" rtlCol="false" tIns="0" lIns="0" bIns="0" rIns="0">
            <a:spAutoFit/>
          </a:bodyPr>
          <a:lstStyle/>
          <a:p>
            <a:pPr>
              <a:lnSpc>
                <a:spcPts val="3480"/>
              </a:lnSpc>
            </a:pPr>
            <a:r>
              <a:rPr lang="en-US" sz="2900" spc="29">
                <a:solidFill>
                  <a:srgbClr val="FFFFFF">
                    <a:alpha val="81961"/>
                  </a:srgbClr>
                </a:solidFill>
                <a:latin typeface="TT Mussels"/>
              </a:rPr>
              <a:t>L</a:t>
            </a:r>
            <a:r>
              <a:rPr lang="en-US" sz="2900" spc="29">
                <a:solidFill>
                  <a:srgbClr val="FFFFFF">
                    <a:alpha val="81961"/>
                  </a:srgbClr>
                </a:solidFill>
                <a:latin typeface="TT Mussels"/>
              </a:rPr>
              <a:t>a</a:t>
            </a:r>
            <a:r>
              <a:rPr lang="en-US" sz="2900" spc="29">
                <a:solidFill>
                  <a:srgbClr val="FFFFFF">
                    <a:alpha val="81961"/>
                  </a:srgbClr>
                </a:solidFill>
                <a:latin typeface="TT Mussels"/>
              </a:rPr>
              <a:t> fonc</a:t>
            </a:r>
            <a:r>
              <a:rPr lang="en-US" sz="2900" spc="29">
                <a:solidFill>
                  <a:srgbClr val="FFFFFF">
                    <a:alpha val="81961"/>
                  </a:srgbClr>
                </a:solidFill>
                <a:latin typeface="TT Mussels"/>
              </a:rPr>
              <a:t>tion</a:t>
            </a:r>
            <a:r>
              <a:rPr lang="en-US" sz="2900" spc="29">
                <a:solidFill>
                  <a:srgbClr val="FFFFFF">
                    <a:alpha val="81961"/>
                  </a:srgbClr>
                </a:solidFill>
                <a:latin typeface="TT Mussels"/>
              </a:rPr>
              <a:t> </a:t>
            </a:r>
            <a:r>
              <a:rPr lang="en-US" sz="2900" spc="29">
                <a:solidFill>
                  <a:srgbClr val="FFFFFF">
                    <a:alpha val="81961"/>
                  </a:srgbClr>
                </a:solidFill>
                <a:latin typeface="TT Mussels"/>
              </a:rPr>
              <a:t>embed</a:t>
            </a:r>
            <a:r>
              <a:rPr lang="en-US" sz="2900" spc="29">
                <a:solidFill>
                  <a:srgbClr val="FFFFFF">
                    <a:alpha val="81961"/>
                  </a:srgbClr>
                </a:solidFill>
                <a:latin typeface="TT Mussels"/>
              </a:rPr>
              <a:t> prend en charge l'intégration de messages secrets dans une image, selon les étapes suivantes :</a:t>
            </a:r>
          </a:p>
          <a:p>
            <a:pPr marL="626111" indent="-313055" lvl="1">
              <a:lnSpc>
                <a:spcPts val="3480"/>
              </a:lnSpc>
              <a:buFont typeface="Arial"/>
              <a:buChar char="•"/>
            </a:pPr>
            <a:r>
              <a:rPr lang="en-US" sz="2900" spc="29">
                <a:solidFill>
                  <a:srgbClr val="FFFFFF">
                    <a:alpha val="81961"/>
                  </a:srgbClr>
                </a:solidFill>
                <a:latin typeface="TT Mussels"/>
              </a:rPr>
              <a:t>Charge l'image originale depu</a:t>
            </a:r>
            <a:r>
              <a:rPr lang="en-US" sz="2900" spc="29">
                <a:solidFill>
                  <a:srgbClr val="FFFFFF">
                    <a:alpha val="81961"/>
                  </a:srgbClr>
                </a:solidFill>
                <a:latin typeface="TT Mussels"/>
              </a:rPr>
              <a:t>i</a:t>
            </a:r>
            <a:r>
              <a:rPr lang="en-US" sz="2900" spc="29">
                <a:solidFill>
                  <a:srgbClr val="FFFFFF">
                    <a:alpha val="81961"/>
                  </a:srgbClr>
                </a:solidFill>
                <a:latin typeface="TT Mussels"/>
              </a:rPr>
              <a:t>s l</a:t>
            </a:r>
            <a:r>
              <a:rPr lang="en-US" sz="2900" spc="29">
                <a:solidFill>
                  <a:srgbClr val="FFFFFF">
                    <a:alpha val="81961"/>
                  </a:srgbClr>
                </a:solidFill>
                <a:latin typeface="TT Mussels"/>
              </a:rPr>
              <a:t>e</a:t>
            </a:r>
            <a:r>
              <a:rPr lang="en-US" sz="2900" spc="29">
                <a:solidFill>
                  <a:srgbClr val="FFFFFF">
                    <a:alpha val="81961"/>
                  </a:srgbClr>
                </a:solidFill>
                <a:latin typeface="TT Mussels"/>
              </a:rPr>
              <a:t> chemin spécifié et la convertit en échelle de gris.</a:t>
            </a:r>
          </a:p>
          <a:p>
            <a:pPr marL="626111" indent="-313055" lvl="1">
              <a:lnSpc>
                <a:spcPts val="3480"/>
              </a:lnSpc>
              <a:buFont typeface="Arial"/>
              <a:buChar char="•"/>
            </a:pPr>
            <a:r>
              <a:rPr lang="en-US" sz="2900" spc="29">
                <a:solidFill>
                  <a:srgbClr val="FFFFFF">
                    <a:alpha val="81961"/>
                  </a:srgbClr>
                </a:solidFill>
                <a:latin typeface="TT Mussels"/>
              </a:rPr>
              <a:t>Prépare le message </a:t>
            </a:r>
            <a:r>
              <a:rPr lang="en-US" sz="2900" spc="29">
                <a:solidFill>
                  <a:srgbClr val="FFFFFF">
                    <a:alpha val="81961"/>
                  </a:srgbClr>
                </a:solidFill>
                <a:latin typeface="TT Mussels"/>
              </a:rPr>
              <a:t>secret</a:t>
            </a:r>
            <a:r>
              <a:rPr lang="en-US" sz="2900" spc="29">
                <a:solidFill>
                  <a:srgbClr val="FFFFFF">
                    <a:alpha val="81961"/>
                  </a:srgbClr>
                </a:solidFill>
                <a:latin typeface="TT Mussels"/>
              </a:rPr>
              <a:t> pour l'encodage.</a:t>
            </a:r>
          </a:p>
          <a:p>
            <a:pPr marL="626111" indent="-313055" lvl="1">
              <a:lnSpc>
                <a:spcPts val="3480"/>
              </a:lnSpc>
              <a:buFont typeface="Arial"/>
              <a:buChar char="•"/>
            </a:pPr>
            <a:r>
              <a:rPr lang="en-US" sz="2900" spc="29">
                <a:solidFill>
                  <a:srgbClr val="FFFFFF">
                    <a:alpha val="81961"/>
                  </a:srgbClr>
                </a:solidFill>
                <a:latin typeface="TT Mussels"/>
              </a:rPr>
              <a:t>Calcule</a:t>
            </a:r>
            <a:r>
              <a:rPr lang="en-US" sz="2900" spc="29">
                <a:solidFill>
                  <a:srgbClr val="FFFFFF">
                    <a:alpha val="81961"/>
                  </a:srgbClr>
                </a:solidFill>
                <a:latin typeface="TT Mussels"/>
              </a:rPr>
              <a:t> les différences, les classes de lissage et les comptes de bits pour l'image originale en fonction des nouveaux bits à intégrer.</a:t>
            </a:r>
          </a:p>
          <a:p>
            <a:pPr marL="626111" indent="-313055" lvl="1">
              <a:lnSpc>
                <a:spcPts val="3480"/>
              </a:lnSpc>
              <a:buFont typeface="Arial"/>
              <a:buChar char="•"/>
            </a:pPr>
            <a:r>
              <a:rPr lang="en-US" sz="2900" spc="29">
                <a:solidFill>
                  <a:srgbClr val="FFFFFF">
                    <a:alpha val="81961"/>
                  </a:srgbClr>
                </a:solidFill>
                <a:latin typeface="TT Mussels"/>
              </a:rPr>
              <a:t>Ut</a:t>
            </a:r>
            <a:r>
              <a:rPr lang="en-US" sz="2900" spc="29">
                <a:solidFill>
                  <a:srgbClr val="FFFFFF">
                    <a:alpha val="81961"/>
                  </a:srgbClr>
                </a:solidFill>
                <a:latin typeface="TT Mussels"/>
              </a:rPr>
              <a:t>ilise des valeurs factices pour les classes de lissage et les comptes de bits (non fournis dans le code).</a:t>
            </a:r>
          </a:p>
          <a:p>
            <a:pPr marL="626111" indent="-313055" lvl="1">
              <a:lnSpc>
                <a:spcPts val="3480"/>
              </a:lnSpc>
              <a:buFont typeface="Arial"/>
              <a:buChar char="•"/>
            </a:pPr>
            <a:r>
              <a:rPr lang="en-US" sz="2900" spc="29">
                <a:solidFill>
                  <a:srgbClr val="FFFFFF">
                    <a:alpha val="81961"/>
                  </a:srgbClr>
                </a:solidFill>
                <a:latin typeface="TT Mussels"/>
              </a:rPr>
              <a:t>Calcule la matrice d'optimisation d'encodage (d') en utilisant les différences originales, les classes de lissage, les comptes de bits et les bits secrets à intégrer.</a:t>
            </a:r>
          </a:p>
          <a:p>
            <a:pPr marL="626111" indent="-313055" lvl="1">
              <a:lnSpc>
                <a:spcPts val="3480"/>
              </a:lnSpc>
              <a:buFont typeface="Arial"/>
              <a:buChar char="•"/>
            </a:pPr>
            <a:r>
              <a:rPr lang="en-US" sz="2900" spc="29">
                <a:solidFill>
                  <a:srgbClr val="FFFFFF">
                    <a:alpha val="81961"/>
                  </a:srgbClr>
                </a:solidFill>
                <a:latin typeface="TT Mussels"/>
              </a:rPr>
              <a:t>Calcule la matrice d'optimisation (m) en fonction des différences originales et de la matrice d'optimisation d'encodage.</a:t>
            </a:r>
          </a:p>
          <a:p>
            <a:pPr marL="626111" indent="-313055" lvl="1">
              <a:lnSpc>
                <a:spcPts val="3480"/>
              </a:lnSpc>
              <a:buFont typeface="Arial"/>
              <a:buChar char="•"/>
            </a:pPr>
            <a:r>
              <a:rPr lang="en-US" sz="2900" spc="29">
                <a:solidFill>
                  <a:srgbClr val="FFFFFF">
                    <a:alpha val="81961"/>
                  </a:srgbClr>
                </a:solidFill>
                <a:latin typeface="TT Mussels"/>
              </a:rPr>
              <a:t>Génère une image stéganographique en utilisant l'image originale, la matrice d'optimisation (m) et les différences originales.</a:t>
            </a:r>
          </a:p>
          <a:p>
            <a:pPr algn="l" marL="626111" indent="-313055" lvl="1">
              <a:lnSpc>
                <a:spcPts val="3480"/>
              </a:lnSpc>
              <a:spcBef>
                <a:spcPct val="0"/>
              </a:spcBef>
              <a:buFont typeface="Arial"/>
              <a:buChar char="•"/>
            </a:pPr>
            <a:r>
              <a:rPr lang="en-US" sz="2900" spc="29">
                <a:solidFill>
                  <a:srgbClr val="FFFFFF">
                    <a:alpha val="81961"/>
                  </a:srgbClr>
                </a:solidFill>
                <a:latin typeface="TT Mussels"/>
              </a:rPr>
              <a:t>Renvoie l'image stéganographique ré</a:t>
            </a:r>
            <a:r>
              <a:rPr lang="en-US" sz="2900" spc="29">
                <a:solidFill>
                  <a:srgbClr val="FFFFFF">
                    <a:alpha val="81961"/>
                  </a:srgbClr>
                </a:solidFill>
                <a:latin typeface="TT Mussels"/>
              </a:rPr>
              <a:t>s</a:t>
            </a:r>
            <a:r>
              <a:rPr lang="en-US" sz="2900" spc="29">
                <a:solidFill>
                  <a:srgbClr val="FFFFFF">
                    <a:alpha val="81961"/>
                  </a:srgbClr>
                </a:solidFill>
                <a:latin typeface="TT Mussels"/>
              </a:rPr>
              <a:t>ultan</a:t>
            </a:r>
            <a:r>
              <a:rPr lang="en-US" sz="2900" spc="29">
                <a:solidFill>
                  <a:srgbClr val="FFFFFF">
                    <a:alpha val="81961"/>
                  </a:srgbClr>
                </a:solidFill>
                <a:latin typeface="TT Mussels"/>
              </a:rPr>
              <a:t>te</a:t>
            </a:r>
            <a:r>
              <a:rPr lang="en-US" sz="2900" spc="29">
                <a:solidFill>
                  <a:srgbClr val="FFFFFF">
                    <a:alpha val="81961"/>
                  </a:srgbClr>
                </a:solidFill>
                <a:latin typeface="TT Mussels"/>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729" t="-38888" r="-2133" b="-51089"/>
            </a:stretch>
          </a:blipFill>
        </p:spPr>
      </p:sp>
      <p:sp>
        <p:nvSpPr>
          <p:cNvPr name="Freeform 3" id="3"/>
          <p:cNvSpPr/>
          <p:nvPr/>
        </p:nvSpPr>
        <p:spPr>
          <a:xfrm flipH="false" flipV="false" rot="0">
            <a:off x="9507742" y="174420"/>
            <a:ext cx="8494947" cy="2275105"/>
          </a:xfrm>
          <a:custGeom>
            <a:avLst/>
            <a:gdLst/>
            <a:ahLst/>
            <a:cxnLst/>
            <a:rect r="r" b="b" t="t" l="l"/>
            <a:pathLst>
              <a:path h="2275105" w="8494947">
                <a:moveTo>
                  <a:pt x="0" y="0"/>
                </a:moveTo>
                <a:lnTo>
                  <a:pt x="8494947" y="0"/>
                </a:lnTo>
                <a:lnTo>
                  <a:pt x="8494947" y="2275104"/>
                </a:lnTo>
                <a:lnTo>
                  <a:pt x="0" y="2275104"/>
                </a:lnTo>
                <a:lnTo>
                  <a:pt x="0" y="0"/>
                </a:lnTo>
                <a:close/>
              </a:path>
            </a:pathLst>
          </a:custGeom>
          <a:blipFill>
            <a:blip r:embed="rId3"/>
            <a:stretch>
              <a:fillRect l="0" t="0" r="0" b="0"/>
            </a:stretch>
          </a:blipFill>
        </p:spPr>
      </p:sp>
      <p:sp>
        <p:nvSpPr>
          <p:cNvPr name="Freeform 4" id="4"/>
          <p:cNvSpPr/>
          <p:nvPr/>
        </p:nvSpPr>
        <p:spPr>
          <a:xfrm flipH="false" flipV="false" rot="0">
            <a:off x="11180251" y="2594361"/>
            <a:ext cx="5149928" cy="3465372"/>
          </a:xfrm>
          <a:custGeom>
            <a:avLst/>
            <a:gdLst/>
            <a:ahLst/>
            <a:cxnLst/>
            <a:rect r="r" b="b" t="t" l="l"/>
            <a:pathLst>
              <a:path h="3465372" w="5149928">
                <a:moveTo>
                  <a:pt x="0" y="0"/>
                </a:moveTo>
                <a:lnTo>
                  <a:pt x="5149928" y="0"/>
                </a:lnTo>
                <a:lnTo>
                  <a:pt x="5149928" y="3465372"/>
                </a:lnTo>
                <a:lnTo>
                  <a:pt x="0" y="3465372"/>
                </a:lnTo>
                <a:lnTo>
                  <a:pt x="0" y="0"/>
                </a:lnTo>
                <a:close/>
              </a:path>
            </a:pathLst>
          </a:custGeom>
          <a:blipFill>
            <a:blip r:embed="rId4"/>
            <a:stretch>
              <a:fillRect l="0" t="0" r="0" b="0"/>
            </a:stretch>
          </a:blipFill>
        </p:spPr>
      </p:sp>
      <p:sp>
        <p:nvSpPr>
          <p:cNvPr name="Freeform 5" id="5"/>
          <p:cNvSpPr/>
          <p:nvPr/>
        </p:nvSpPr>
        <p:spPr>
          <a:xfrm flipH="false" flipV="false" rot="0">
            <a:off x="11584422" y="6204570"/>
            <a:ext cx="4375898" cy="3927154"/>
          </a:xfrm>
          <a:custGeom>
            <a:avLst/>
            <a:gdLst/>
            <a:ahLst/>
            <a:cxnLst/>
            <a:rect r="r" b="b" t="t" l="l"/>
            <a:pathLst>
              <a:path h="3927154" w="4375898">
                <a:moveTo>
                  <a:pt x="0" y="0"/>
                </a:moveTo>
                <a:lnTo>
                  <a:pt x="4375898" y="0"/>
                </a:lnTo>
                <a:lnTo>
                  <a:pt x="4375898" y="3927153"/>
                </a:lnTo>
                <a:lnTo>
                  <a:pt x="0" y="3927153"/>
                </a:lnTo>
                <a:lnTo>
                  <a:pt x="0" y="0"/>
                </a:lnTo>
                <a:close/>
              </a:path>
            </a:pathLst>
          </a:custGeom>
          <a:blipFill>
            <a:blip r:embed="rId5"/>
            <a:stretch>
              <a:fillRect l="-784" t="0" r="-3116" b="-2170"/>
            </a:stretch>
          </a:blipFill>
        </p:spPr>
      </p:sp>
      <p:sp>
        <p:nvSpPr>
          <p:cNvPr name="TextBox 6" id="6"/>
          <p:cNvSpPr txBox="true"/>
          <p:nvPr/>
        </p:nvSpPr>
        <p:spPr>
          <a:xfrm rot="0">
            <a:off x="0" y="1477133"/>
            <a:ext cx="9507742" cy="8809867"/>
          </a:xfrm>
          <a:prstGeom prst="rect">
            <a:avLst/>
          </a:prstGeom>
        </p:spPr>
        <p:txBody>
          <a:bodyPr anchor="t" rtlCol="false" tIns="0" lIns="0" bIns="0" rIns="0">
            <a:spAutoFit/>
          </a:bodyPr>
          <a:lstStyle/>
          <a:p>
            <a:pPr marL="453385" indent="-226693" lvl="1">
              <a:lnSpc>
                <a:spcPts val="2519"/>
              </a:lnSpc>
              <a:buFont typeface="Arial"/>
              <a:buChar char="•"/>
            </a:pPr>
            <a:r>
              <a:rPr lang="en-US" sz="2099" spc="20">
                <a:solidFill>
                  <a:srgbClr val="FFFFFF">
                    <a:alpha val="81961"/>
                  </a:srgbClr>
                </a:solidFill>
                <a:latin typeface="TT Mussels"/>
              </a:rPr>
              <a:t>decimal_to_binary :                                                                                                                                                          Convertit un nombre décimal en représentation binaire, avec une longueur de bits spécifiée.</a:t>
            </a:r>
          </a:p>
          <a:p>
            <a:pPr marL="453385" indent="-226693" lvl="1">
              <a:lnSpc>
                <a:spcPts val="2519"/>
              </a:lnSpc>
              <a:buFont typeface="Arial"/>
              <a:buChar char="•"/>
            </a:pPr>
            <a:r>
              <a:rPr lang="en-US" sz="2099" spc="20">
                <a:solidFill>
                  <a:srgbClr val="FFFFFF">
                    <a:alpha val="81961"/>
                  </a:srgbClr>
                </a:solidFill>
                <a:latin typeface="TT Mussels"/>
              </a:rPr>
              <a:t>prepare_message :                                                                                                                Prépare le message secret en le convertissant en une représentation binaire.     Si le message est une chaîne de caractères, il convertit chaque caractère en une séquence binaire .                                                                                                                             Si le message est une image (tableau numpy), il convertit les valeurs des pixels en binaire.</a:t>
            </a:r>
          </a:p>
          <a:p>
            <a:pPr marL="453385" indent="-226693" lvl="1">
              <a:lnSpc>
                <a:spcPts val="2519"/>
              </a:lnSpc>
              <a:buFont typeface="Arial"/>
              <a:buChar char="•"/>
            </a:pPr>
            <a:r>
              <a:rPr lang="en-US" sz="2099" spc="20">
                <a:solidFill>
                  <a:srgbClr val="FFFFFF">
                    <a:alpha val="81961"/>
                  </a:srgbClr>
                </a:solidFill>
                <a:latin typeface="TT Mussels"/>
              </a:rPr>
              <a:t>calculate_differences :                                                                                                          Calcule les différences de luminosité entre les valeurs de pixels consécutifs dans une image.</a:t>
            </a:r>
          </a:p>
          <a:p>
            <a:pPr marL="453385" indent="-226693" lvl="1">
              <a:lnSpc>
                <a:spcPts val="2519"/>
              </a:lnSpc>
              <a:buFont typeface="Arial"/>
              <a:buChar char="•"/>
            </a:pPr>
            <a:r>
              <a:rPr lang="en-US" sz="2099" spc="20">
                <a:solidFill>
                  <a:srgbClr val="FFFFFF">
                    <a:alpha val="81961"/>
                  </a:srgbClr>
                </a:solidFill>
                <a:latin typeface="TT Mussels"/>
              </a:rPr>
              <a:t>calculate_d_prime :                                                                                                                       Calcul de la matrice d'optimisation d'encodage (d') en utilisant les différences originales, les classes de lissage, les comptes de bits et les bits secrets à intégrer.</a:t>
            </a:r>
          </a:p>
          <a:p>
            <a:pPr marL="453385" indent="-226693" lvl="1">
              <a:lnSpc>
                <a:spcPts val="2519"/>
              </a:lnSpc>
              <a:buFont typeface="Arial"/>
              <a:buChar char="•"/>
            </a:pPr>
            <a:r>
              <a:rPr lang="en-US" sz="2099" spc="20">
                <a:solidFill>
                  <a:srgbClr val="FFFFFF">
                    <a:alpha val="81961"/>
                  </a:srgbClr>
                </a:solidFill>
                <a:latin typeface="TT Mussels"/>
              </a:rPr>
              <a:t>calculate_m :                                                                                                                                 Calcul de la matrice d'optimisation (m) en fonction des différences originales et de la matrice d'optimisation d'encodage.</a:t>
            </a:r>
          </a:p>
          <a:p>
            <a:pPr marL="453385" indent="-226693" lvl="1">
              <a:lnSpc>
                <a:spcPts val="2519"/>
              </a:lnSpc>
              <a:buFont typeface="Arial"/>
              <a:buChar char="•"/>
            </a:pPr>
            <a:r>
              <a:rPr lang="en-US" sz="2099" spc="20">
                <a:solidFill>
                  <a:srgbClr val="FFFFFF">
                    <a:alpha val="81961"/>
                  </a:srgbClr>
                </a:solidFill>
                <a:latin typeface="TT Mussels"/>
              </a:rPr>
              <a:t>generate_stego_image :                                                                                                        Génère une image stéganographique en utilisant l'image originale, la matrice d'optimisation (m) et les différences originales.</a:t>
            </a:r>
          </a:p>
          <a:p>
            <a:pPr marL="453385" indent="-226693" lvl="1">
              <a:lnSpc>
                <a:spcPts val="2519"/>
              </a:lnSpc>
              <a:buFont typeface="Arial"/>
              <a:buChar char="•"/>
            </a:pPr>
            <a:r>
              <a:rPr lang="en-US" sz="2099" spc="20">
                <a:solidFill>
                  <a:srgbClr val="FFFFFF">
                    <a:alpha val="81961"/>
                  </a:srgbClr>
                </a:solidFill>
                <a:latin typeface="TT Mussels"/>
              </a:rPr>
              <a:t>Utilisation de la fonction embed :                                                                                              </a:t>
            </a:r>
            <a:r>
              <a:rPr lang="en-US" sz="2099" spc="20">
                <a:solidFill>
                  <a:srgbClr val="FFFFFF">
                    <a:alpha val="81961"/>
                  </a:srgbClr>
                </a:solidFill>
                <a:latin typeface="TT Mussels Bold"/>
              </a:rPr>
              <a:t>Intègre</a:t>
            </a:r>
            <a:r>
              <a:rPr lang="en-US" sz="2099" spc="20">
                <a:solidFill>
                  <a:srgbClr val="FFFFFF">
                    <a:alpha val="81961"/>
                  </a:srgbClr>
                </a:solidFill>
                <a:latin typeface="TT Mussels"/>
              </a:rPr>
              <a:t> un message secret ("TRY TO FIND ME") dans une image ('lena.png') pour créer une image stéganographique (stego_text_image).                                                   </a:t>
            </a:r>
            <a:r>
              <a:rPr lang="en-US" sz="2099" spc="20">
                <a:solidFill>
                  <a:srgbClr val="FFFFFF">
                    <a:alpha val="81961"/>
                  </a:srgbClr>
                </a:solidFill>
                <a:latin typeface="TT Mussels Bold"/>
              </a:rPr>
              <a:t>Intègre</a:t>
            </a:r>
            <a:r>
              <a:rPr lang="en-US" sz="2099" spc="20">
                <a:solidFill>
                  <a:srgbClr val="FFFFFF">
                    <a:alpha val="81961"/>
                  </a:srgbClr>
                </a:solidFill>
                <a:latin typeface="TT Mussels"/>
              </a:rPr>
              <a:t> une image secrète ('baboon.png') dans la même image originale pour créer une seconde image stéganographique (stego_image_image).</a:t>
            </a:r>
          </a:p>
          <a:p>
            <a:pPr algn="l" marL="0" indent="0" lvl="0">
              <a:lnSpc>
                <a:spcPts val="2519"/>
              </a:lnSpc>
              <a:spcBef>
                <a:spcPct val="0"/>
              </a:spcBef>
            </a:pPr>
          </a:p>
        </p:txBody>
      </p:sp>
      <p:sp>
        <p:nvSpPr>
          <p:cNvPr name="TextBox 7" id="7"/>
          <p:cNvSpPr txBox="true"/>
          <p:nvPr/>
        </p:nvSpPr>
        <p:spPr>
          <a:xfrm rot="0">
            <a:off x="834604" y="98260"/>
            <a:ext cx="3840149" cy="1512462"/>
          </a:xfrm>
          <a:prstGeom prst="rect">
            <a:avLst/>
          </a:prstGeom>
        </p:spPr>
        <p:txBody>
          <a:bodyPr anchor="t" rtlCol="false" tIns="0" lIns="0" bIns="0" rIns="0">
            <a:spAutoFit/>
          </a:bodyPr>
          <a:lstStyle/>
          <a:p>
            <a:pPr algn="l" marL="0" indent="0" lvl="0">
              <a:lnSpc>
                <a:spcPts val="11040"/>
              </a:lnSpc>
              <a:spcBef>
                <a:spcPct val="0"/>
              </a:spcBef>
            </a:pPr>
            <a:r>
              <a:rPr lang="en-US" sz="12000" spc="-252">
                <a:solidFill>
                  <a:srgbClr val="D40C0C"/>
                </a:solidFill>
                <a:latin typeface="AC Compacta Bold"/>
              </a:rPr>
              <a:t>PVD.PY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DAF6Wn6-5bo</dc:identifier>
  <dcterms:modified xsi:type="dcterms:W3CDTF">2011-08-01T06:04:30Z</dcterms:modified>
  <cp:revision>1</cp:revision>
  <dc:title>TV &amp; Film Treatment Deck Presentation in Black and White Red Dark &amp; Serious Style</dc:title>
</cp:coreProperties>
</file>